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10" r:id="rId3"/>
    <p:sldId id="312" r:id="rId4"/>
    <p:sldId id="313" r:id="rId5"/>
    <p:sldId id="276" r:id="rId6"/>
    <p:sldId id="314" r:id="rId7"/>
    <p:sldId id="275" r:id="rId8"/>
    <p:sldId id="298" r:id="rId9"/>
    <p:sldId id="294" r:id="rId10"/>
    <p:sldId id="300" r:id="rId11"/>
    <p:sldId id="293" r:id="rId12"/>
    <p:sldId id="299" r:id="rId13"/>
    <p:sldId id="308" r:id="rId14"/>
    <p:sldId id="274" r:id="rId15"/>
  </p:sldIdLst>
  <p:sldSz cx="13442950" cy="7561263"/>
  <p:notesSz cx="6858000" cy="9144000"/>
  <p:defaultTextStyle>
    <a:defPPr>
      <a:defRPr lang="ru-RU"/>
    </a:defPPr>
    <a:lvl1pPr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0700" indent="-63500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2988" indent="-1285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3688" indent="-1920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5975" indent="-257175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Рушан Галимуллин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4656" autoAdjust="0"/>
  </p:normalViewPr>
  <p:slideViewPr>
    <p:cSldViewPr>
      <p:cViewPr>
        <p:scale>
          <a:sx n="84" d="100"/>
          <a:sy n="84" d="100"/>
        </p:scale>
        <p:origin x="-108" y="-72"/>
      </p:cViewPr>
      <p:guideLst>
        <p:guide orient="horz" pos="2382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19CC4-D8B0-4960-BCF6-F12FE5FCFDA3}" type="doc">
      <dgm:prSet loTypeId="urn:microsoft.com/office/officeart/2005/8/layout/vList2" loCatId="list" qsTypeId="urn:microsoft.com/office/officeart/2005/8/quickstyle/3d5" qsCatId="3D" csTypeId="urn:microsoft.com/office/officeart/2005/8/colors/accent1_2#1" csCatId="accent1"/>
      <dgm:spPr/>
      <dgm:t>
        <a:bodyPr/>
        <a:lstStyle/>
        <a:p>
          <a:endParaRPr lang="ru-RU"/>
        </a:p>
      </dgm:t>
    </dgm:pt>
    <dgm:pt modelId="{2F3BB939-FA6B-4380-8291-F270FFF099C2}" type="pres">
      <dgm:prSet presAssocID="{DA619CC4-D8B0-4960-BCF6-F12FE5FCFD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A2FC6AE-1470-4C09-BA56-3D9ED4596053}" type="presOf" srcId="{DA619CC4-D8B0-4960-BCF6-F12FE5FCFDA3}" destId="{2F3BB939-FA6B-4380-8291-F270FFF099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4CBE46-7F31-4456-8B6D-5DE5279A42E7}" type="doc">
      <dgm:prSet loTypeId="urn:microsoft.com/office/officeart/2009/3/layout/HorizontalOrganizationChart" loCatId="hierarchy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9C90EE3-926C-4D44-8F09-2BB4CE71D142}" type="pres">
      <dgm:prSet presAssocID="{834CBE46-7F31-4456-8B6D-5DE5279A42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FB691CEC-A383-44F2-89F6-E2024A11F1A7}" type="presOf" srcId="{834CBE46-7F31-4456-8B6D-5DE5279A42E7}" destId="{19C90EE3-926C-4D44-8F09-2BB4CE71D142}" srcOrd="0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F8D6C-8076-4E86-8D3D-14B304D14B40}" type="doc">
      <dgm:prSet loTypeId="urn:microsoft.com/office/officeart/2005/8/layout/target3" loCatId="list" qsTypeId="urn:microsoft.com/office/officeart/2005/8/quickstyle/3d2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FF665078-1772-4DE3-80CB-E88FC0E48B11}" type="pres">
      <dgm:prSet presAssocID="{855F8D6C-8076-4E86-8D3D-14B304D14B4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84E70FB-BA02-4FE6-86C1-701486116D24}" type="presOf" srcId="{855F8D6C-8076-4E86-8D3D-14B304D14B40}" destId="{FF665078-1772-4DE3-80CB-E88FC0E48B11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D2E57C-C321-453F-9AA3-EA1DE00DA9D1}" type="doc">
      <dgm:prSet loTypeId="urn:microsoft.com/office/officeart/2005/8/layout/hierarchy4" loCatId="hierarchy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61B7DC1-F627-4274-8E97-C29C968FB748}" type="pres">
      <dgm:prSet presAssocID="{40D2E57C-C321-453F-9AA3-EA1DE00DA9D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23F1DAA7-F034-4185-A3DF-FBE4457C32F2}" type="presOf" srcId="{40D2E57C-C321-453F-9AA3-EA1DE00DA9D1}" destId="{D61B7DC1-F627-4274-8E97-C29C968FB748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5AAB77-B23E-4AA7-8826-78BD6559F86C}" type="doc">
      <dgm:prSet loTypeId="urn:microsoft.com/office/officeart/2005/8/layout/process2" loCatId="process" qsTypeId="urn:microsoft.com/office/officeart/2005/8/quickstyle/3d2" qsCatId="3D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7FF4D265-0B79-43B4-B6A3-C79240560FBE}" type="pres">
      <dgm:prSet presAssocID="{595AAB77-B23E-4AA7-8826-78BD6559F86C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82D38CF-0A69-4345-88D6-0D6D77D66CCB}" type="presOf" srcId="{595AAB77-B23E-4AA7-8826-78BD6559F86C}" destId="{7FF4D265-0B79-43B4-B6A3-C79240560FBE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305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305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88960AE-8157-4A20-B0EE-73929148A8E1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305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4305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B1A5B0A-7E5F-468F-A1EA-ADEACDBF08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72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fld id="{97CBB449-1396-4F24-8758-929332BA4E0E}" type="slidenum">
              <a:rPr lang="ru-RU">
                <a:cs typeface="Arial" charset="0"/>
              </a:rPr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fld id="{F8501E1D-2723-495A-9E9C-7EAB7B5FD9B7}" type="slidenum">
              <a:rPr lang="ru-RU">
                <a:cs typeface="Arial" charset="0"/>
              </a:rPr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fld id="{E39ED7D6-AACB-4C74-AF8A-41302D5760DE}" type="slidenum">
              <a:rPr lang="ru-RU">
                <a:cs typeface="Arial" charset="0"/>
              </a:rPr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221" y="2348896"/>
            <a:ext cx="11426508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6444" y="4284719"/>
            <a:ext cx="941006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E65D7-0D3A-4453-983B-19B827567CC1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C3A1-D596-4151-899A-FB1D6D365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EA067-C416-421D-970B-B544453001D7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CEC6-1A0A-4D1B-A355-266405DFF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46139" y="302802"/>
            <a:ext cx="3024664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2147" y="302802"/>
            <a:ext cx="8849943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D215-E676-40A1-B919-98A42D6A4FB8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10C4-A6F5-4E84-8EF3-0F30C83BC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1451C-9CA2-4BD3-859D-3FE40106583D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E823-82A7-4BB1-87DF-0BE0982D9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900" y="4858815"/>
            <a:ext cx="11426508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1900" y="3204786"/>
            <a:ext cx="11426508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7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309D-6516-4280-9ED2-3BC0951BBC13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893CB-CC1F-45A2-9C4A-97946429A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2148" y="1764295"/>
            <a:ext cx="5937302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500" y="1764295"/>
            <a:ext cx="5937302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8B8C8-E5BB-4DAB-AF4D-46488A05063C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C3F5E-E0A5-41D6-9198-704E77B43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149" y="1692535"/>
            <a:ext cx="5939637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40" indent="0">
              <a:buNone/>
              <a:defRPr sz="2300" b="1"/>
            </a:lvl2pPr>
            <a:lvl3pPr marL="1043080" indent="0">
              <a:buNone/>
              <a:defRPr sz="2100" b="1"/>
            </a:lvl3pPr>
            <a:lvl4pPr marL="1564620" indent="0">
              <a:buNone/>
              <a:defRPr sz="1800" b="1"/>
            </a:lvl4pPr>
            <a:lvl5pPr marL="2086160" indent="0">
              <a:buNone/>
              <a:defRPr sz="1800" b="1"/>
            </a:lvl5pPr>
            <a:lvl6pPr marL="2607700" indent="0">
              <a:buNone/>
              <a:defRPr sz="1800" b="1"/>
            </a:lvl6pPr>
            <a:lvl7pPr marL="3129240" indent="0">
              <a:buNone/>
              <a:defRPr sz="1800" b="1"/>
            </a:lvl7pPr>
            <a:lvl8pPr marL="3650780" indent="0">
              <a:buNone/>
              <a:defRPr sz="1800" b="1"/>
            </a:lvl8pPr>
            <a:lvl9pPr marL="41723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2149" y="2397901"/>
            <a:ext cx="5939637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28833" y="1692535"/>
            <a:ext cx="594197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40" indent="0">
              <a:buNone/>
              <a:defRPr sz="2300" b="1"/>
            </a:lvl2pPr>
            <a:lvl3pPr marL="1043080" indent="0">
              <a:buNone/>
              <a:defRPr sz="2100" b="1"/>
            </a:lvl3pPr>
            <a:lvl4pPr marL="1564620" indent="0">
              <a:buNone/>
              <a:defRPr sz="1800" b="1"/>
            </a:lvl4pPr>
            <a:lvl5pPr marL="2086160" indent="0">
              <a:buNone/>
              <a:defRPr sz="1800" b="1"/>
            </a:lvl5pPr>
            <a:lvl6pPr marL="2607700" indent="0">
              <a:buNone/>
              <a:defRPr sz="1800" b="1"/>
            </a:lvl6pPr>
            <a:lvl7pPr marL="3129240" indent="0">
              <a:buNone/>
              <a:defRPr sz="1800" b="1"/>
            </a:lvl7pPr>
            <a:lvl8pPr marL="3650780" indent="0">
              <a:buNone/>
              <a:defRPr sz="1800" b="1"/>
            </a:lvl8pPr>
            <a:lvl9pPr marL="41723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828833" y="2397901"/>
            <a:ext cx="594197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9F56-8CBC-49EE-BF1B-6A4B7721D51F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A7D82-6B24-4D5A-A5D2-25261B871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18285-4A97-43B1-8442-97FAA0610FFD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EA547-7052-4534-B9F5-FCB07FBF32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4C88E-B001-428D-B167-000D1EAB7434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45908-50E6-4E7D-ADD2-4EE09DBD7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149" y="301050"/>
            <a:ext cx="4422638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5821" y="301051"/>
            <a:ext cx="7514983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2149" y="1582265"/>
            <a:ext cx="4422638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40" indent="0">
              <a:buNone/>
              <a:defRPr sz="1400"/>
            </a:lvl2pPr>
            <a:lvl3pPr marL="1043080" indent="0">
              <a:buNone/>
              <a:defRPr sz="1100"/>
            </a:lvl3pPr>
            <a:lvl4pPr marL="1564620" indent="0">
              <a:buNone/>
              <a:defRPr sz="1000"/>
            </a:lvl4pPr>
            <a:lvl5pPr marL="2086160" indent="0">
              <a:buNone/>
              <a:defRPr sz="1000"/>
            </a:lvl5pPr>
            <a:lvl6pPr marL="2607700" indent="0">
              <a:buNone/>
              <a:defRPr sz="1000"/>
            </a:lvl6pPr>
            <a:lvl7pPr marL="3129240" indent="0">
              <a:buNone/>
              <a:defRPr sz="1000"/>
            </a:lvl7pPr>
            <a:lvl8pPr marL="3650780" indent="0">
              <a:buNone/>
              <a:defRPr sz="1000"/>
            </a:lvl8pPr>
            <a:lvl9pPr marL="4172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C597-5143-491B-B04D-B3BE3B56E763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3517E-100C-44C3-91A7-2F54A13C7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912" y="5292887"/>
            <a:ext cx="806577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34912" y="675613"/>
            <a:ext cx="806577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1540" indent="0">
              <a:buNone/>
              <a:defRPr sz="3200"/>
            </a:lvl2pPr>
            <a:lvl3pPr marL="1043080" indent="0">
              <a:buNone/>
              <a:defRPr sz="2700"/>
            </a:lvl3pPr>
            <a:lvl4pPr marL="1564620" indent="0">
              <a:buNone/>
              <a:defRPr sz="2300"/>
            </a:lvl4pPr>
            <a:lvl5pPr marL="2086160" indent="0">
              <a:buNone/>
              <a:defRPr sz="2300"/>
            </a:lvl5pPr>
            <a:lvl6pPr marL="2607700" indent="0">
              <a:buNone/>
              <a:defRPr sz="2300"/>
            </a:lvl6pPr>
            <a:lvl7pPr marL="3129240" indent="0">
              <a:buNone/>
              <a:defRPr sz="2300"/>
            </a:lvl7pPr>
            <a:lvl8pPr marL="3650780" indent="0">
              <a:buNone/>
              <a:defRPr sz="2300"/>
            </a:lvl8pPr>
            <a:lvl9pPr marL="4172320" indent="0">
              <a:buNone/>
              <a:defRPr sz="23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40" indent="0">
              <a:buNone/>
              <a:defRPr sz="1400"/>
            </a:lvl2pPr>
            <a:lvl3pPr marL="1043080" indent="0">
              <a:buNone/>
              <a:defRPr sz="1100"/>
            </a:lvl3pPr>
            <a:lvl4pPr marL="1564620" indent="0">
              <a:buNone/>
              <a:defRPr sz="1000"/>
            </a:lvl4pPr>
            <a:lvl5pPr marL="2086160" indent="0">
              <a:buNone/>
              <a:defRPr sz="1000"/>
            </a:lvl5pPr>
            <a:lvl6pPr marL="2607700" indent="0">
              <a:buNone/>
              <a:defRPr sz="1000"/>
            </a:lvl6pPr>
            <a:lvl7pPr marL="3129240" indent="0">
              <a:buNone/>
              <a:defRPr sz="1000"/>
            </a:lvl7pPr>
            <a:lvl8pPr marL="3650780" indent="0">
              <a:buNone/>
              <a:defRPr sz="1000"/>
            </a:lvl8pPr>
            <a:lvl9pPr marL="41723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69504-A03B-4178-B6D1-B4B1394CF21D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8ABB5-1261-4E77-8CC9-845231055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71513" y="303213"/>
            <a:ext cx="120999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71513" y="1763713"/>
            <a:ext cx="12099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1513" y="7008813"/>
            <a:ext cx="3136900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 defTabSz="104305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4141CE-FBB6-4A46-A7B8-D7EFE26548A4}" type="datetimeFigureOut">
              <a:rPr lang="ru-RU"/>
              <a:pPr>
                <a:defRPr/>
              </a:pPr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2638" y="7008813"/>
            <a:ext cx="4257675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 defTabSz="104305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634538" y="7008813"/>
            <a:ext cx="3136900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 defTabSz="104305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F70B5-6972-4226-B8D3-22CA1C4E6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1042988" rtl="0" fontAlgn="base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2988" rtl="0" fontAlgn="base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2988" rtl="0" fontAlgn="base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38" indent="-260350" algn="l" defTabSz="1042988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38" indent="-260350" algn="l" defTabSz="1042988" rtl="0" fontAlgn="base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325" indent="-260350" algn="l" defTabSz="1042988" rtl="0" fontAlgn="base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7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0011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55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3090" indent="-260770" algn="l" defTabSz="1043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4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8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62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6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70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24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78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320" algn="l" defTabSz="10430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3"/>
          <p:cNvSpPr>
            <a:spLocks noGrp="1"/>
          </p:cNvSpPr>
          <p:nvPr>
            <p:ph type="ctrTitle"/>
          </p:nvPr>
        </p:nvSpPr>
        <p:spPr>
          <a:xfrm>
            <a:off x="1008063" y="2349500"/>
            <a:ext cx="11426825" cy="1620838"/>
          </a:xfrm>
        </p:spPr>
        <p:txBody>
          <a:bodyPr/>
          <a:lstStyle/>
          <a:p>
            <a:r>
              <a:rPr lang="en-US" smtClean="0"/>
              <a:t>`</a:t>
            </a:r>
            <a:endParaRPr lang="ru-RU" smtClean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016125" y="4284663"/>
            <a:ext cx="9410700" cy="1931987"/>
          </a:xfrm>
        </p:spPr>
        <p:txBody>
          <a:bodyPr rtlCol="0">
            <a:normAutofit/>
          </a:bodyPr>
          <a:lstStyle/>
          <a:p>
            <a:pPr defTabSz="104308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454025" y="3146425"/>
            <a:ext cx="12961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i="1"/>
              <a:t>.</a:t>
            </a:r>
          </a:p>
        </p:txBody>
      </p:sp>
      <p:pic>
        <p:nvPicPr>
          <p:cNvPr id="14340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44295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9"/>
          <p:cNvSpPr>
            <a:spLocks noChangeArrowheads="1"/>
          </p:cNvSpPr>
          <p:nvPr/>
        </p:nvSpPr>
        <p:spPr bwMode="auto">
          <a:xfrm>
            <a:off x="312738" y="3276600"/>
            <a:ext cx="128889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открытый урок ОБЖ 1 сентября 2020 года</a:t>
            </a:r>
          </a:p>
          <a:p>
            <a:pPr algn="ctr"/>
            <a:r>
              <a:rPr lang="ru-RU" alt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тему «Действия в условиях различного рода чрезвычайных ситуаций, в том числе в местах массового пребывания людей, адаптации после летних каникул»  </a:t>
            </a:r>
            <a:endParaRPr lang="ru-RU" sz="3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Рисунок 10"/>
          <p:cNvPicPr>
            <a:picLocks noChangeAspect="1"/>
          </p:cNvPicPr>
          <p:nvPr/>
        </p:nvPicPr>
        <p:blipFill>
          <a:blip r:embed="rId3"/>
          <a:srcRect b="21376"/>
          <a:stretch>
            <a:fillRect/>
          </a:stretch>
        </p:blipFill>
        <p:spPr bwMode="auto">
          <a:xfrm>
            <a:off x="5641975" y="5167313"/>
            <a:ext cx="7773988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4" descr="https://static.mchs.ru/upload/site4/document_news/AzfCtL6zF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8013" y="1123950"/>
            <a:ext cx="18716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563"/>
            <a:ext cx="13471525" cy="752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63"/>
            <a:ext cx="13471525" cy="752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1320800" y="1620838"/>
            <a:ext cx="110886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4" name="Прямоугольник 2"/>
          <p:cNvSpPr>
            <a:spLocks noChangeArrowheads="1"/>
          </p:cNvSpPr>
          <p:nvPr/>
        </p:nvSpPr>
        <p:spPr bwMode="auto">
          <a:xfrm>
            <a:off x="260350" y="2071688"/>
            <a:ext cx="12365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9</a:t>
            </a:r>
          </a:p>
        </p:txBody>
      </p:sp>
      <p:pic>
        <p:nvPicPr>
          <p:cNvPr id="2560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442950" cy="754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4"/>
          <p:cNvSpPr txBox="1">
            <a:spLocks noChangeArrowheads="1"/>
          </p:cNvSpPr>
          <p:nvPr/>
        </p:nvSpPr>
        <p:spPr bwMode="auto">
          <a:xfrm>
            <a:off x="3552825" y="66675"/>
            <a:ext cx="7489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безопасного  поведения лифте.</a:t>
            </a:r>
            <a:endParaRPr lang="ru-RU" sz="3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69813" y="134938"/>
            <a:ext cx="719137" cy="57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pitchFamily="34" charset="0"/>
              </a:rPr>
              <a:t>10</a:t>
            </a: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225" y="-138113"/>
            <a:ext cx="13444538" cy="7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1320800" y="323850"/>
            <a:ext cx="10799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>
              <a:latin typeface="Franklin Gothic Book" pitchFamily="34" charset="0"/>
            </a:endParaRP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104900" y="0"/>
            <a:ext cx="113776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безопасного  поведения в общественном транспорте.</a:t>
            </a:r>
          </a:p>
        </p:txBody>
      </p:sp>
      <p:pic>
        <p:nvPicPr>
          <p:cNvPr id="2662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3463" y="1044575"/>
            <a:ext cx="11952287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561888" y="-12700"/>
            <a:ext cx="719137" cy="5794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pitchFamily="34" charset="0"/>
              </a:rPr>
              <a:t>11</a:t>
            </a: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13444538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39788" y="180975"/>
            <a:ext cx="108013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Franklin Gothic Book" pitchFamily="34" charset="0"/>
              </a:rPr>
              <a:t>Трехблочная компоновка модуль-контейнера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82513" y="180975"/>
            <a:ext cx="719137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14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8089627" y="1476375"/>
          <a:ext cx="3769147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8" name="Picture 2" descr="https://avatars.mds.yandex.net/get-pdb/2080781/e5ec42c8-b7d7-48b3-a702-92dffbbbdea1/s1200?webp=fals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-252413"/>
            <a:ext cx="13444538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671513" y="301625"/>
            <a:ext cx="4422775" cy="128111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9698" name="Текст 3"/>
          <p:cNvSpPr>
            <a:spLocks noGrp="1"/>
          </p:cNvSpPr>
          <p:nvPr>
            <p:ph type="body" sz="half" idx="2"/>
          </p:nvPr>
        </p:nvSpPr>
        <p:spPr>
          <a:xfrm>
            <a:off x="671513" y="1582738"/>
            <a:ext cx="4422775" cy="51720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969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42863"/>
            <a:ext cx="13444538" cy="7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2760663" y="144463"/>
            <a:ext cx="7010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Действия при розливе ртути.</a:t>
            </a:r>
            <a:r>
              <a:rPr lang="ru-RU" sz="3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82513" y="182563"/>
            <a:ext cx="719137" cy="5794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pitchFamily="34" charset="0"/>
              </a:rPr>
              <a:t>1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pitchFamily="34" charset="0"/>
              </a:rPr>
              <a:t>3</a:t>
            </a: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29702" name="Picture 2" descr="C:\Users\user\Desktop\FehdAphNqQ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044575"/>
            <a:ext cx="13442950" cy="6516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44295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4"/>
          <p:cNvSpPr>
            <a:spLocks noChangeArrowheads="1"/>
          </p:cNvSpPr>
          <p:nvPr/>
        </p:nvSpPr>
        <p:spPr bwMode="auto">
          <a:xfrm>
            <a:off x="1752600" y="3421063"/>
            <a:ext cx="10945813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en-US" sz="6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6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Рисунок 10"/>
          <p:cNvPicPr>
            <a:picLocks noChangeAspect="1"/>
          </p:cNvPicPr>
          <p:nvPr/>
        </p:nvPicPr>
        <p:blipFill>
          <a:blip r:embed="rId3"/>
          <a:srcRect b="21376"/>
          <a:stretch>
            <a:fillRect/>
          </a:stretch>
        </p:blipFill>
        <p:spPr bwMode="auto">
          <a:xfrm>
            <a:off x="5641975" y="5167313"/>
            <a:ext cx="7773988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4" descr="https://static.mchs.ru/upload/site4/document_news/AzfCtL6zF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8013" y="1123950"/>
            <a:ext cx="18716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-1588"/>
            <a:ext cx="13444538" cy="7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idx="1"/>
          </p:nvPr>
        </p:nvGraphicFramePr>
        <p:xfrm>
          <a:off x="5281315" y="1188343"/>
          <a:ext cx="7920879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2039938" y="304800"/>
            <a:ext cx="936148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и задачи предмета ОБЖ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82513" y="180975"/>
            <a:ext cx="719137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2</a:t>
            </a:r>
          </a:p>
        </p:txBody>
      </p:sp>
      <p:sp>
        <p:nvSpPr>
          <p:cNvPr id="15366" name="TextBox 72"/>
          <p:cNvSpPr txBox="1">
            <a:spLocks noChangeArrowheads="1"/>
          </p:cNvSpPr>
          <p:nvPr/>
        </p:nvSpPr>
        <p:spPr bwMode="auto">
          <a:xfrm>
            <a:off x="960438" y="1547813"/>
            <a:ext cx="115220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75" name="Схема 74"/>
          <p:cNvGraphicFramePr/>
          <p:nvPr/>
        </p:nvGraphicFramePr>
        <p:xfrm>
          <a:off x="1651479" y="828303"/>
          <a:ext cx="11791471" cy="6732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368" name="TextBox 75"/>
          <p:cNvSpPr txBox="1">
            <a:spLocks noChangeArrowheads="1"/>
          </p:cNvSpPr>
          <p:nvPr/>
        </p:nvSpPr>
        <p:spPr bwMode="auto">
          <a:xfrm>
            <a:off x="528638" y="1547813"/>
            <a:ext cx="12539662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Основы безопасности жизнедеятельности (ОБЖ) —</a:t>
            </a:r>
            <a:r>
              <a:rPr lang="ru-RU" sz="2400" b="1">
                <a:latin typeface="Calibri" pitchFamily="34" charset="0"/>
              </a:rPr>
              <a:t>область знаний, в которой изучаются опасности, угрожающие человеку, закономерности их проявлений и способы защиты от них.</a:t>
            </a:r>
            <a:endParaRPr lang="ru-RU" sz="3200" b="1"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 cstate="print"/>
          <a:srcRect t="52513"/>
          <a:stretch/>
        </p:blipFill>
        <p:spPr>
          <a:xfrm>
            <a:off x="-1722" y="4462804"/>
            <a:ext cx="13444672" cy="3378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15370" name="Прямоугольник 1"/>
          <p:cNvSpPr>
            <a:spLocks noChangeArrowheads="1"/>
          </p:cNvSpPr>
          <p:nvPr/>
        </p:nvSpPr>
        <p:spPr bwMode="auto">
          <a:xfrm>
            <a:off x="528638" y="2746375"/>
            <a:ext cx="12457112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000000"/>
                </a:solidFill>
                <a:latin typeface="PTSansBold"/>
              </a:rPr>
              <a:t>Цель предмета ОБЖ </a:t>
            </a:r>
            <a:r>
              <a:rPr lang="ru-RU">
                <a:solidFill>
                  <a:srgbClr val="000000"/>
                </a:solidFill>
                <a:latin typeface="PTSansBold"/>
              </a:rPr>
              <a:t>– это формирование здорового, безопасного поведения в быту, а также правильных действий при возникновении различных ЧС, получение необходимых знаний, навыков оказания первичных мер медицинской помощи как самому себе, так и рядом находящимся пострадавшим людям.</a:t>
            </a:r>
          </a:p>
        </p:txBody>
      </p:sp>
      <p:sp>
        <p:nvSpPr>
          <p:cNvPr id="15371" name="Прямоугольник 2"/>
          <p:cNvSpPr>
            <a:spLocks noChangeArrowheads="1"/>
          </p:cNvSpPr>
          <p:nvPr/>
        </p:nvSpPr>
        <p:spPr bwMode="auto">
          <a:xfrm>
            <a:off x="528638" y="4194175"/>
            <a:ext cx="12457112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PTSansBold"/>
              </a:rPr>
              <a:t>Задачи учебного предмета ОБЖ </a:t>
            </a:r>
            <a:r>
              <a:rPr lang="ru-RU">
                <a:solidFill>
                  <a:srgbClr val="000000"/>
                </a:solidFill>
                <a:latin typeface="PTSansBold"/>
              </a:rPr>
              <a:t>– это передача базовых знаний и навыков в различных областях жизнедеятельности, с которыми дети, а затем школьники неизбежно столкнутся как в период обучения, так и став взрослыми гражданам нашей страны.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444538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4"/>
          <p:cNvSpPr>
            <a:spLocks noChangeArrowheads="1"/>
          </p:cNvSpPr>
          <p:nvPr/>
        </p:nvSpPr>
        <p:spPr bwMode="auto">
          <a:xfrm>
            <a:off x="163513" y="1590675"/>
            <a:ext cx="13038137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675"/>
              </a:spcBef>
              <a:spcAft>
                <a:spcPts val="675"/>
              </a:spcAft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1994 году при активном содействии МЧС России было основано Всероссийское </a:t>
            </a:r>
            <a:b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детско-юношеское общественное движение 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«Школа безопасности».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ВДЮОД «Школа безопасности» является общественной организацией, которая занимается практической деятельностью в целях формирования у подрастающего поколения сознательного и ответственного отношения к личной и общественной безопасности.</a:t>
            </a:r>
          </a:p>
          <a:p>
            <a:pPr algn="just">
              <a:spcBef>
                <a:spcPts val="675"/>
              </a:spcBef>
              <a:spcAft>
                <a:spcPts val="675"/>
              </a:spcAft>
            </a:pPr>
            <a:r>
              <a:rPr lang="ru-RU" sz="2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Цели ВДЮОД «Школа безопасности»:</a:t>
            </a:r>
          </a:p>
          <a:p>
            <a:pPr algn="just"/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	подготовка учащихся практическим навыкам действий в чрезвычайных, опасных и негативных ситуациях природного, техногенного, социального и криминогенного характера;</a:t>
            </a:r>
          </a:p>
          <a:p>
            <a:pPr algn="just"/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	содействие гражданско-патриотическому и морально-нравственному воспитанию подрастающего поколения;</a:t>
            </a:r>
          </a:p>
          <a:p>
            <a:pPr algn="just"/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•	пропаганда и популяризация здорового образа жизни среди детей и молодежи.</a:t>
            </a:r>
          </a:p>
          <a:p>
            <a:pPr algn="just"/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536700" y="323850"/>
            <a:ext cx="10801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цели Движения ВДЮОД «Школа безопасности»</a:t>
            </a:r>
            <a:endParaRPr lang="ru-RU" sz="30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7412" name="Picture 2" descr="https://sch1413sv.mskobr.ru/images/novosti/07-19/04/shkola_be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68088" y="5797550"/>
            <a:ext cx="20748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" y="5930900"/>
            <a:ext cx="17684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https://okean.org/uploads/images/gallery/632/b26aadafd4946874d1c4dc2dfbdb726e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793875" y="5930900"/>
            <a:ext cx="2192338" cy="1647825"/>
          </a:xfrm>
        </p:spPr>
      </p:pic>
      <p:pic>
        <p:nvPicPr>
          <p:cNvPr id="17415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5930900"/>
            <a:ext cx="23653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1113" y="5930900"/>
            <a:ext cx="244792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09038" y="5930900"/>
            <a:ext cx="25590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1588"/>
            <a:ext cx="13444538" cy="7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63" y="0"/>
            <a:ext cx="11953875" cy="1116013"/>
          </a:xfrm>
        </p:spPr>
        <p:txBody>
          <a:bodyPr>
            <a:normAutofit/>
          </a:bodyPr>
          <a:lstStyle/>
          <a:p>
            <a:r>
              <a:rPr lang="ru-RU" sz="4500" smtClean="0"/>
              <a:t> </a:t>
            </a:r>
            <a:br>
              <a:rPr lang="ru-RU" sz="4500" smtClean="0"/>
            </a:br>
            <a:r>
              <a:rPr lang="ru-RU" sz="4500" smtClean="0"/>
              <a:t/>
            </a:r>
            <a:br>
              <a:rPr lang="ru-RU" sz="4500" smtClean="0"/>
            </a:br>
            <a:r>
              <a:rPr lang="ru-RU" sz="3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задачи Движения ВДЮОД «Школа безопасности»</a:t>
            </a:r>
            <a:r>
              <a:rPr lang="ru-RU" sz="3600" smtClean="0"/>
              <a:t/>
            </a:r>
            <a:br>
              <a:rPr lang="ru-RU" sz="3600" smtClean="0"/>
            </a:br>
            <a:r>
              <a:rPr lang="ru-RU" sz="4500" smtClean="0"/>
              <a:t/>
            </a:r>
            <a:br>
              <a:rPr lang="ru-RU" sz="4500" smtClean="0"/>
            </a:br>
            <a:endParaRPr lang="ru-RU" sz="4500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57200" y="1404938"/>
            <a:ext cx="12673013" cy="5148262"/>
          </a:xfrm>
        </p:spPr>
        <p:txBody>
          <a:bodyPr/>
          <a:lstStyle/>
          <a:p>
            <a:pPr algn="just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оказание методической помощи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образовательным учреждениям, общественным объединениям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и организациям по подготовке учащейся молодежи в области защиты от чрезвычайных ситуаций;</a:t>
            </a:r>
          </a:p>
          <a:p>
            <a:pPr algn="just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совершенствование уровня и качества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практической подготовки подрастающего поколения в области безопасности жизнедеятельности;</a:t>
            </a:r>
          </a:p>
          <a:p>
            <a:pPr algn="just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приобщение детей и юношества к вопросам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личной и коллективной безопасности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учащихся к действиям в чрезвычайных ситуациях, в том числе при пожарах, ДТП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и террористических актах, формирование практических навыков оказания само- и взаимопомощи;</a:t>
            </a:r>
          </a:p>
          <a:p>
            <a:pPr algn="just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организация и проведение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со школьниками соревнований «Школа безопасности» и полевых лагерей;</a:t>
            </a:r>
          </a:p>
          <a:p>
            <a:pPr algn="just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воспитание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у учащихся экологической культуры, чувства любви к природе;</a:t>
            </a:r>
          </a:p>
          <a:p>
            <a:pPr algn="just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проведение мероприятий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, направленных на противодействие проявлениям экстремизма в молодежной среде;</a:t>
            </a:r>
          </a:p>
          <a:p>
            <a:pPr algn="just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привитие молодежи любви к Отчизне и уважения к славным военно-патриотическим традициям Родины.</a:t>
            </a:r>
          </a:p>
          <a:p>
            <a:endParaRPr lang="ru-RU" sz="2000" smtClean="0"/>
          </a:p>
        </p:txBody>
      </p:sp>
      <p:pic>
        <p:nvPicPr>
          <p:cNvPr id="1843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5705475"/>
            <a:ext cx="1820863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5313" y="5705475"/>
            <a:ext cx="256063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5705475"/>
            <a:ext cx="265430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https://static.mchs.ru/upload/site1/document_news/QtCknZrCN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80788" y="5705475"/>
            <a:ext cx="206057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8788" y="5705475"/>
            <a:ext cx="23764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97963" y="5705475"/>
            <a:ext cx="2447925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-1588"/>
            <a:ext cx="13444538" cy="709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1339850" y="304800"/>
            <a:ext cx="108013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ОПАСНОСТЬ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799" y="3996655"/>
            <a:ext cx="13424151" cy="3960440"/>
          </a:xfrm>
          <a:prstGeom prst="rect">
            <a:avLst/>
          </a:prstGeom>
          <a:effectLst>
            <a:softEdge rad="800100"/>
          </a:effectLst>
        </p:spPr>
      </p:pic>
      <p:sp>
        <p:nvSpPr>
          <p:cNvPr id="19460" name="Прямоугольник 15"/>
          <p:cNvSpPr>
            <a:spLocks noChangeArrowheads="1"/>
          </p:cNvSpPr>
          <p:nvPr/>
        </p:nvSpPr>
        <p:spPr bwMode="auto">
          <a:xfrm>
            <a:off x="889000" y="1522413"/>
            <a:ext cx="6119813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Опасность -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негативное свойство живой и неживой материи, способное причинять ущерб самой материи: людям, природной среде, материальным ценностям, т. е. это процессы, явления, предметы, оказывающие негативное влияние на жизнь и здоровье человека и на окружающую среду.</a:t>
            </a:r>
          </a:p>
          <a:p>
            <a:endParaRPr lang="ru-RU" sz="2000" b="1">
              <a:latin typeface="Arial Black" pitchFamily="34" charset="0"/>
            </a:endParaRPr>
          </a:p>
        </p:txBody>
      </p:sp>
      <p:sp>
        <p:nvSpPr>
          <p:cNvPr id="19461" name="TextBox 17"/>
          <p:cNvSpPr txBox="1">
            <a:spLocks noChangeArrowheads="1"/>
          </p:cNvSpPr>
          <p:nvPr/>
        </p:nvSpPr>
        <p:spPr bwMode="auto">
          <a:xfrm>
            <a:off x="6792913" y="1566863"/>
            <a:ext cx="665003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Опасность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- центральное понятие в безопасности жизнедеятельности. В современных условиях обеспечение безопасной жизнедеятельности человека во всех сферах его деятельности является актуальным. Это обусловлено наличием множества опасностей различного характера, которые создают угрозу для здоровья и жизни населения.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671513" y="301625"/>
            <a:ext cx="4422775" cy="128111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5256213" y="301625"/>
            <a:ext cx="7515225" cy="64531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0483" name="Текст 3"/>
          <p:cNvSpPr>
            <a:spLocks noGrp="1"/>
          </p:cNvSpPr>
          <p:nvPr>
            <p:ph type="body" sz="half" idx="2"/>
          </p:nvPr>
        </p:nvSpPr>
        <p:spPr>
          <a:xfrm>
            <a:off x="671513" y="1582738"/>
            <a:ext cx="4422775" cy="51720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-1588"/>
            <a:ext cx="13444538" cy="7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1681163" y="236538"/>
            <a:ext cx="107283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поведения случае возникновения пожара</a:t>
            </a:r>
          </a:p>
          <a:p>
            <a:pPr algn="ctr"/>
            <a:endParaRPr lang="ru-RU">
              <a:latin typeface="Arial Black" pitchFamily="34" charset="0"/>
            </a:endParaRP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320800" y="1136650"/>
            <a:ext cx="11533188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Calibri" pitchFamily="34" charset="0"/>
              </a:rPr>
              <a:t>Правила поведения: </a:t>
            </a:r>
          </a:p>
          <a:p>
            <a:pPr algn="just"/>
            <a:r>
              <a:rPr lang="ru-RU">
                <a:latin typeface="Calibri" pitchFamily="34" charset="0"/>
              </a:rPr>
              <a:t>Обнаружив пожар, необходимо немедленно вызвать пожарных. Это следует сделать из безопасного места: соседней квартиры или уличного таксофона. Набрать номер дежурной службы МЧС «101» и сообщить следующие сведения:</a:t>
            </a:r>
          </a:p>
          <a:p>
            <a:r>
              <a:rPr lang="ru-RU">
                <a:latin typeface="Calibri" pitchFamily="34" charset="0"/>
              </a:rPr>
              <a:t>• Адрес, где обнаружено загорание или пожар;</a:t>
            </a:r>
          </a:p>
          <a:p>
            <a:r>
              <a:rPr lang="ru-RU">
                <a:latin typeface="Calibri" pitchFamily="34" charset="0"/>
              </a:rPr>
              <a:t>• Объект, где происходит пожар: во дворе, в квартире, в школе, на складе и т.д.;</a:t>
            </a:r>
          </a:p>
          <a:p>
            <a:r>
              <a:rPr lang="ru-RU">
                <a:latin typeface="Calibri" pitchFamily="34" charset="0"/>
              </a:rPr>
              <a:t>• Что конкретно горит: телевизор, мебель, автомобиль;</a:t>
            </a:r>
          </a:p>
        </p:txBody>
      </p:sp>
      <p:pic>
        <p:nvPicPr>
          <p:cNvPr id="20487" name="Picture 4" descr="https://versiya.info/uploads/posts/2018-11/1541400735_pozhar-v-kvart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5300" y="5100638"/>
            <a:ext cx="404495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5100638"/>
            <a:ext cx="39497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4002088" y="5243513"/>
            <a:ext cx="51260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Учтите, что профессионалам гораздо легче потушить огонь в самом начале!</a:t>
            </a:r>
          </a:p>
          <a:p>
            <a:pPr algn="ctr"/>
            <a:r>
              <a:rPr lang="ru-RU" sz="2400" b="1">
                <a:latin typeface="Calibri" pitchFamily="34" charset="0"/>
              </a:rPr>
              <a:t>Не заставляй их рисковать своими жизнями на большом пожаре из-за промедления.</a:t>
            </a:r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155575" y="3490913"/>
            <a:ext cx="130587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	Если диспетчер попросит, то уточнить: номер дома, подъезда, квартиры, на каком этаже горит, сколько этажей в здании, откуда удобнее подъехать, код для входа в подъезд, есть ли опасность для людей и т.д.</a:t>
            </a:r>
          </a:p>
          <a:p>
            <a:r>
              <a:rPr lang="ru-RU">
                <a:latin typeface="Calibri" pitchFamily="34" charset="0"/>
              </a:rPr>
              <a:t>	• Сообщить свою фамилию и телефон.</a:t>
            </a:r>
          </a:p>
          <a:p>
            <a:pPr algn="ctr"/>
            <a:r>
              <a:rPr lang="ru-RU">
                <a:latin typeface="Calibri" pitchFamily="34" charset="0"/>
              </a:rPr>
              <a:t>Выйдя из дома, встречай пожарную машину, показывай самый быстрый и удобный проезд к месту возникшего пожара. 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-1588"/>
            <a:ext cx="13444538" cy="7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1392238" y="63500"/>
            <a:ext cx="109712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Безопасное селфи.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960835" y="1177899"/>
          <a:ext cx="11809312" cy="1504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168746" y="3348583"/>
          <a:ext cx="13274203" cy="4239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7</a:t>
            </a:r>
          </a:p>
        </p:txBody>
      </p:sp>
      <p:pic>
        <p:nvPicPr>
          <p:cNvPr id="21510" name="Рисунок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011238"/>
            <a:ext cx="13442950" cy="658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1347152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344613" y="0"/>
            <a:ext cx="109743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 оказания первой помощи пострадавшим от удара электрическим током.</a:t>
            </a:r>
          </a:p>
        </p:txBody>
      </p:sp>
      <p:pic>
        <p:nvPicPr>
          <p:cNvPr id="235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4575"/>
            <a:ext cx="13442950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3444538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482513" y="180975"/>
            <a:ext cx="719137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482513" y="182563"/>
            <a:ext cx="7191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6</a:t>
            </a: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4200525" y="1620838"/>
            <a:ext cx="417671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ТЭС</a:t>
            </a:r>
          </a:p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ГЭС</a:t>
            </a:r>
          </a:p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Угольный бассейн</a:t>
            </a:r>
          </a:p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Месторождение</a:t>
            </a:r>
          </a:p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АЗС</a:t>
            </a:r>
          </a:p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Центр суоремонта</a:t>
            </a:r>
          </a:p>
        </p:txBody>
      </p:sp>
      <p:pic>
        <p:nvPicPr>
          <p:cNvPr id="24581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0"/>
            <a:ext cx="13444538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" y="4826000"/>
            <a:ext cx="133238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31725" y="252413"/>
            <a:ext cx="719138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+mn-cs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3866</TotalTime>
  <Words>379</Words>
  <Application>Microsoft Office PowerPoint</Application>
  <PresentationFormat>Произвольный</PresentationFormat>
  <Paragraphs>67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`</vt:lpstr>
      <vt:lpstr>Презентация PowerPoint</vt:lpstr>
      <vt:lpstr>Презентация PowerPoint</vt:lpstr>
      <vt:lpstr>   Основные задачи Движения ВДЮОД «Школа безопасности»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Андреевна Красильникова</dc:creator>
  <cp:lastModifiedBy>iekuznecova</cp:lastModifiedBy>
  <cp:revision>269</cp:revision>
  <dcterms:created xsi:type="dcterms:W3CDTF">2016-10-04T09:48:33Z</dcterms:created>
  <dcterms:modified xsi:type="dcterms:W3CDTF">2020-09-09T06:13:02Z</dcterms:modified>
</cp:coreProperties>
</file>