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charts/chart7.xml" ContentType="application/vnd.openxmlformats-officedocument.drawingml.chart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theme/themeOverride13.xml" ContentType="application/vnd.openxmlformats-officedocument.themeOverride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heme/themeOverride8.xml" ContentType="application/vnd.openxmlformats-officedocument.themeOverride+xml"/>
  <Override PartName="/ppt/diagrams/colors12.xml" ContentType="application/vnd.openxmlformats-officedocument.drawingml.diagramColors+xml"/>
  <Override PartName="/ppt/theme/themeOverride11.xml" ContentType="application/vnd.openxmlformats-officedocument.themeOverr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charts/chart4.xml" ContentType="application/vnd.openxmlformats-officedocument.drawingml.chart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65" r:id="rId2"/>
    <p:sldId id="264" r:id="rId3"/>
    <p:sldId id="263" r:id="rId4"/>
    <p:sldId id="269" r:id="rId5"/>
    <p:sldId id="270" r:id="rId6"/>
    <p:sldId id="271" r:id="rId7"/>
    <p:sldId id="272" r:id="rId8"/>
    <p:sldId id="277" r:id="rId9"/>
    <p:sldId id="256" r:id="rId10"/>
    <p:sldId id="257" r:id="rId11"/>
    <p:sldId id="258" r:id="rId12"/>
    <p:sldId id="259" r:id="rId13"/>
    <p:sldId id="266" r:id="rId14"/>
    <p:sldId id="260" r:id="rId15"/>
    <p:sldId id="267" r:id="rId16"/>
    <p:sldId id="261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576" autoAdjust="0"/>
  </p:normalViewPr>
  <p:slideViewPr>
    <p:cSldViewPr>
      <p:cViewPr>
        <p:scale>
          <a:sx n="78" d="100"/>
          <a:sy n="78" d="100"/>
        </p:scale>
        <p:origin x="-174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8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!%20&#1054;&#1089;&#1085;&#1086;&#1074;&#1085;&#1086;&#1081;%20&#1076;&#1080;&#1089;&#1082;\!&#1056;&#1072;&#1073;&#1086;&#1090;&#1072;\2!%20&#1057;&#1090;&#1088;&#1072;&#1090;&#1077;&#1075;&#1080;&#1103;%202035\&#1040;&#1085;&#1085;&#1072;\&#1072;&#1085;&#1072;&#1083;&#1080;&#1079;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8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8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8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8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8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Лист3!$C$21</c:f>
              <c:strCache>
                <c:ptCount val="1"/>
                <c:pt idx="0">
                  <c:v>Обеспеченность бюджета муниципального образования налоговыми и неналоговыми доходами в расчете на 10000 рублей доходов  местного бюджета, тыс. рублей</c:v>
                </c:pt>
              </c:strCache>
            </c:strRef>
          </c:tx>
          <c:cat>
            <c:numRef>
              <c:f>Лист3!$D$20:$G$20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Лист3!$D$21:$G$21</c:f>
              <c:numCache>
                <c:formatCode>General</c:formatCode>
                <c:ptCount val="4"/>
                <c:pt idx="0">
                  <c:v>8.3800000000000008</c:v>
                </c:pt>
                <c:pt idx="1">
                  <c:v>9.09</c:v>
                </c:pt>
                <c:pt idx="2">
                  <c:v>6.6199999999999992</c:v>
                </c:pt>
                <c:pt idx="3">
                  <c:v>9.15</c:v>
                </c:pt>
              </c:numCache>
            </c:numRef>
          </c:val>
        </c:ser>
        <c:dLbls/>
        <c:axId val="91264896"/>
        <c:axId val="94888320"/>
      </c:barChart>
      <c:lineChart>
        <c:grouping val="standard"/>
        <c:ser>
          <c:idx val="1"/>
          <c:order val="1"/>
          <c:tx>
            <c:strRef>
              <c:f>Лист3!$C$22</c:f>
              <c:strCache>
                <c:ptCount val="1"/>
                <c:pt idx="0">
                  <c:v>Рейтинг муниципалных районов </c:v>
                </c:pt>
              </c:strCache>
            </c:strRef>
          </c:tx>
          <c:dLbls>
            <c:dLbl>
              <c:idx val="1"/>
              <c:layout>
                <c:manualLayout>
                  <c:x val="-4.0436126555327224E-2"/>
                  <c:y val="-0.1354024942500238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3795993134231714E-2"/>
                  <c:y val="-8.35291517973296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0436126555327224E-2"/>
                  <c:y val="-0.13540249425002382"/>
                </c:manualLayout>
              </c:layout>
              <c:dLblPos val="r"/>
              <c:showVal val="1"/>
            </c:dLbl>
            <c:dLblPos val="t"/>
            <c:showVal val="1"/>
          </c:dLbls>
          <c:cat>
            <c:numRef>
              <c:f>Лист3!$D$20:$G$20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Лист3!$D$22:$G$22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dLbls/>
        <c:marker val="1"/>
        <c:axId val="91264896"/>
        <c:axId val="94888320"/>
      </c:lineChart>
      <c:catAx>
        <c:axId val="91264896"/>
        <c:scaling>
          <c:orientation val="minMax"/>
        </c:scaling>
        <c:axPos val="b"/>
        <c:numFmt formatCode="General" sourceLinked="1"/>
        <c:tickLblPos val="nextTo"/>
        <c:crossAx val="94888320"/>
        <c:crosses val="autoZero"/>
        <c:auto val="1"/>
        <c:lblAlgn val="ctr"/>
        <c:lblOffset val="100"/>
      </c:catAx>
      <c:valAx>
        <c:axId val="94888320"/>
        <c:scaling>
          <c:orientation val="minMax"/>
        </c:scaling>
        <c:axPos val="l"/>
        <c:majorGridlines/>
        <c:numFmt formatCode="General" sourceLinked="1"/>
        <c:tickLblPos val="nextTo"/>
        <c:crossAx val="91264896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Лист3!$A$17</c:f>
              <c:strCache>
                <c:ptCount val="1"/>
                <c:pt idx="0">
                  <c:v> Доля налоговых и неналоговых доходов местного бюджета в общем объеме собственных доходов бюджета муниципального образования,%    </c:v>
                </c:pt>
              </c:strCache>
            </c:strRef>
          </c:tx>
          <c:dLbls>
            <c:dLbl>
              <c:idx val="5"/>
              <c:layout>
                <c:manualLayout>
                  <c:x val="-2.7777777777777796E-3"/>
                  <c:y val="-2.777777777777779E-2"/>
                </c:manualLayout>
              </c:layout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Лист3!$B$16:$G$16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Лист3!$B$17:$G$17</c:f>
              <c:numCache>
                <c:formatCode>General</c:formatCode>
                <c:ptCount val="6"/>
                <c:pt idx="0">
                  <c:v>40.9</c:v>
                </c:pt>
                <c:pt idx="1">
                  <c:v>37.9</c:v>
                </c:pt>
                <c:pt idx="2">
                  <c:v>49.6</c:v>
                </c:pt>
                <c:pt idx="3">
                  <c:v>50.2</c:v>
                </c:pt>
                <c:pt idx="4">
                  <c:v>83.7</c:v>
                </c:pt>
                <c:pt idx="5">
                  <c:v>66.98</c:v>
                </c:pt>
              </c:numCache>
            </c:numRef>
          </c:val>
        </c:ser>
        <c:ser>
          <c:idx val="2"/>
          <c:order val="1"/>
          <c:tx>
            <c:strRef>
              <c:f>Лист3!$A$18</c:f>
              <c:strCache>
                <c:ptCount val="1"/>
                <c:pt idx="0">
                  <c:v>Плановые значения индикатора по годам реализации Стратегии 2020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Лист3!$B$16:$G$16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Лист3!$B$18:$G$18</c:f>
              <c:numCache>
                <c:formatCode>General</c:formatCode>
                <c:ptCount val="6"/>
                <c:pt idx="0">
                  <c:v>55</c:v>
                </c:pt>
                <c:pt idx="1">
                  <c:v>56</c:v>
                </c:pt>
                <c:pt idx="2">
                  <c:v>59</c:v>
                </c:pt>
                <c:pt idx="3" formatCode="0">
                  <c:v>60.666666666666693</c:v>
                </c:pt>
                <c:pt idx="4" formatCode="0">
                  <c:v>62.666666666666693</c:v>
                </c:pt>
                <c:pt idx="5" formatCode="0">
                  <c:v>64.6666666666667</c:v>
                </c:pt>
              </c:numCache>
            </c:numRef>
          </c:val>
        </c:ser>
        <c:ser>
          <c:idx val="3"/>
          <c:order val="2"/>
          <c:tx>
            <c:strRef>
              <c:f>Лист3!$A$19</c:f>
              <c:strCache>
                <c:ptCount val="1"/>
                <c:pt idx="0">
                  <c:v>В среднем по МО</c:v>
                </c:pt>
              </c:strCache>
            </c:strRef>
          </c:tx>
          <c:dLbls>
            <c:dLbl>
              <c:idx val="0"/>
              <c:layout>
                <c:manualLayout>
                  <c:x val="1.1111111111111115E-2"/>
                  <c:y val="-1.8518518518518521E-2"/>
                </c:manualLayout>
              </c:layout>
              <c:showVal val="1"/>
            </c:dLbl>
            <c:dLbl>
              <c:idx val="1"/>
              <c:layout>
                <c:manualLayout>
                  <c:x val="8.333333333333335E-3"/>
                  <c:y val="4.6296296296296302E-3"/>
                </c:manualLayout>
              </c:layout>
              <c:showVal val="1"/>
            </c:dLbl>
            <c:dLbl>
              <c:idx val="3"/>
              <c:layout>
                <c:manualLayout>
                  <c:x val="1.3888888888888892E-2"/>
                  <c:y val="-1.3888888888888892E-2"/>
                </c:manualLayout>
              </c:layout>
              <c:showVal val="1"/>
            </c:dLbl>
            <c:dLbl>
              <c:idx val="5"/>
              <c:layout>
                <c:manualLayout>
                  <c:x val="2.2222003499562559E-2"/>
                  <c:y val="-3.2407407407407413E-2"/>
                </c:manualLayout>
              </c:layout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Лист3!$B$16:$G$16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Лист3!$B$19:$G$19</c:f>
              <c:numCache>
                <c:formatCode>General</c:formatCode>
                <c:ptCount val="6"/>
                <c:pt idx="0">
                  <c:v>48.9</c:v>
                </c:pt>
                <c:pt idx="1">
                  <c:v>49.6</c:v>
                </c:pt>
                <c:pt idx="2">
                  <c:v>44.2</c:v>
                </c:pt>
                <c:pt idx="3">
                  <c:v>57.2</c:v>
                </c:pt>
                <c:pt idx="4">
                  <c:v>65.7</c:v>
                </c:pt>
                <c:pt idx="5" formatCode="0.0">
                  <c:v>65.48</c:v>
                </c:pt>
              </c:numCache>
            </c:numRef>
          </c:val>
        </c:ser>
        <c:dLbls>
          <c:showVal val="1"/>
        </c:dLbls>
        <c:shape val="cylinder"/>
        <c:axId val="99077120"/>
        <c:axId val="95228672"/>
        <c:axId val="0"/>
      </c:bar3DChart>
      <c:catAx>
        <c:axId val="99077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accent2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  <c:crossAx val="95228672"/>
        <c:crosses val="autoZero"/>
        <c:auto val="1"/>
        <c:lblAlgn val="ctr"/>
        <c:lblOffset val="100"/>
      </c:catAx>
      <c:valAx>
        <c:axId val="95228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990771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aseline="0">
              <a:solidFill>
                <a:schemeClr val="accent4">
                  <a:lumMod val="40000"/>
                  <a:lumOff val="60000"/>
                </a:schemeClr>
              </a:solidFill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Лист4!$A$17</c:f>
              <c:strCache>
                <c:ptCount val="1"/>
                <c:pt idx="0">
                  <c:v>Зерновых культур (в весе после доработки)</c:v>
                </c:pt>
              </c:strCache>
            </c:strRef>
          </c:tx>
          <c:cat>
            <c:numRef>
              <c:f>Лист4!$B$9:$G$9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Лист4!$B$17:$G$17</c:f>
              <c:numCache>
                <c:formatCode>General</c:formatCode>
                <c:ptCount val="6"/>
                <c:pt idx="0">
                  <c:v>1484.5</c:v>
                </c:pt>
                <c:pt idx="1">
                  <c:v>1716</c:v>
                </c:pt>
                <c:pt idx="2">
                  <c:v>2053.4</c:v>
                </c:pt>
                <c:pt idx="3">
                  <c:v>2224.1999999999998</c:v>
                </c:pt>
                <c:pt idx="4">
                  <c:v>2110.3000000000002</c:v>
                </c:pt>
                <c:pt idx="5">
                  <c:v>2192</c:v>
                </c:pt>
              </c:numCache>
            </c:numRef>
          </c:val>
        </c:ser>
        <c:ser>
          <c:idx val="2"/>
          <c:order val="1"/>
          <c:tx>
            <c:strRef>
              <c:f>Лист4!$A$18</c:f>
              <c:strCache>
                <c:ptCount val="1"/>
                <c:pt idx="0">
                  <c:v>Сахарной свеклы (фабричной)</c:v>
                </c:pt>
              </c:strCache>
            </c:strRef>
          </c:tx>
          <c:cat>
            <c:numRef>
              <c:f>Лист4!$B$9:$G$9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Лист4!$B$18:$G$18</c:f>
              <c:numCache>
                <c:formatCode>General</c:formatCode>
                <c:ptCount val="6"/>
                <c:pt idx="0">
                  <c:v>431</c:v>
                </c:pt>
                <c:pt idx="1">
                  <c:v>586</c:v>
                </c:pt>
                <c:pt idx="2">
                  <c:v>524</c:v>
                </c:pt>
                <c:pt idx="3">
                  <c:v>443</c:v>
                </c:pt>
                <c:pt idx="4">
                  <c:v>497</c:v>
                </c:pt>
                <c:pt idx="5">
                  <c:v>434.1</c:v>
                </c:pt>
              </c:numCache>
            </c:numRef>
          </c:val>
        </c:ser>
        <c:ser>
          <c:idx val="3"/>
          <c:order val="2"/>
          <c:tx>
            <c:strRef>
              <c:f>Лист4!$A$19</c:f>
              <c:strCache>
                <c:ptCount val="1"/>
                <c:pt idx="0">
                  <c:v>Подсолнечника на зерно</c:v>
                </c:pt>
              </c:strCache>
            </c:strRef>
          </c:tx>
          <c:cat>
            <c:numRef>
              <c:f>Лист4!$B$9:$G$9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Лист4!$B$19:$G$19</c:f>
              <c:numCache>
                <c:formatCode>General</c:formatCode>
                <c:ptCount val="6"/>
                <c:pt idx="0">
                  <c:v>27.9</c:v>
                </c:pt>
                <c:pt idx="1">
                  <c:v>24.6</c:v>
                </c:pt>
                <c:pt idx="2">
                  <c:v>28.1</c:v>
                </c:pt>
                <c:pt idx="3">
                  <c:v>27.8</c:v>
                </c:pt>
                <c:pt idx="4">
                  <c:v>32.4</c:v>
                </c:pt>
                <c:pt idx="5">
                  <c:v>32.82</c:v>
                </c:pt>
              </c:numCache>
            </c:numRef>
          </c:val>
        </c:ser>
        <c:dLbls/>
        <c:shape val="cylinder"/>
        <c:axId val="99546624"/>
        <c:axId val="99548160"/>
        <c:axId val="0"/>
      </c:bar3DChart>
      <c:catAx>
        <c:axId val="99546624"/>
        <c:scaling>
          <c:orientation val="minMax"/>
        </c:scaling>
        <c:axPos val="b"/>
        <c:numFmt formatCode="General" sourceLinked="1"/>
        <c:tickLblPos val="nextTo"/>
        <c:crossAx val="99548160"/>
        <c:crosses val="autoZero"/>
        <c:auto val="1"/>
        <c:lblAlgn val="ctr"/>
        <c:lblOffset val="100"/>
      </c:catAx>
      <c:valAx>
        <c:axId val="99548160"/>
        <c:scaling>
          <c:orientation val="minMax"/>
        </c:scaling>
        <c:axPos val="l"/>
        <c:majorGridlines/>
        <c:numFmt formatCode="General" sourceLinked="1"/>
        <c:tickLblPos val="nextTo"/>
        <c:crossAx val="99546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Лист4!$A$38</c:f>
              <c:strCache>
                <c:ptCount val="1"/>
                <c:pt idx="0">
                  <c:v>Зерна (в весе после доработки)</c:v>
                </c:pt>
              </c:strCache>
            </c:strRef>
          </c:tx>
          <c:cat>
            <c:numRef>
              <c:f>Лист4!$B$37:$G$37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Лист4!$B$38:$G$38</c:f>
              <c:numCache>
                <c:formatCode>General</c:formatCode>
                <c:ptCount val="6"/>
                <c:pt idx="0">
                  <c:v>1484.5</c:v>
                </c:pt>
                <c:pt idx="1">
                  <c:v>1716</c:v>
                </c:pt>
                <c:pt idx="2">
                  <c:v>2053.4</c:v>
                </c:pt>
                <c:pt idx="3">
                  <c:v>2224.1999999999998</c:v>
                </c:pt>
                <c:pt idx="4">
                  <c:v>2110.3000000000002</c:v>
                </c:pt>
                <c:pt idx="5">
                  <c:v>2445.62</c:v>
                </c:pt>
              </c:numCache>
            </c:numRef>
          </c:val>
        </c:ser>
        <c:ser>
          <c:idx val="2"/>
          <c:order val="1"/>
          <c:tx>
            <c:strRef>
              <c:f>Лист4!$A$39</c:f>
              <c:strCache>
                <c:ptCount val="1"/>
                <c:pt idx="0">
                  <c:v>Картофеля</c:v>
                </c:pt>
              </c:strCache>
            </c:strRef>
          </c:tx>
          <c:cat>
            <c:numRef>
              <c:f>Лист4!$B$37:$G$37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Лист4!$B$39:$G$39</c:f>
              <c:numCache>
                <c:formatCode>General</c:formatCode>
                <c:ptCount val="6"/>
                <c:pt idx="0">
                  <c:v>460.2</c:v>
                </c:pt>
                <c:pt idx="1">
                  <c:v>247.1</c:v>
                </c:pt>
                <c:pt idx="2">
                  <c:v>314.60000000000002</c:v>
                </c:pt>
                <c:pt idx="3">
                  <c:v>327.39999999999992</c:v>
                </c:pt>
                <c:pt idx="4">
                  <c:v>341.3</c:v>
                </c:pt>
                <c:pt idx="5">
                  <c:v>290.87</c:v>
                </c:pt>
              </c:numCache>
            </c:numRef>
          </c:val>
        </c:ser>
        <c:ser>
          <c:idx val="3"/>
          <c:order val="2"/>
          <c:tx>
            <c:strRef>
              <c:f>Лист4!$A$40</c:f>
              <c:strCache>
                <c:ptCount val="1"/>
                <c:pt idx="0">
                  <c:v>Овощей (открытого грунта)</c:v>
                </c:pt>
              </c:strCache>
            </c:strRef>
          </c:tx>
          <c:cat>
            <c:numRef>
              <c:f>Лист4!$B$37:$G$37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Лист4!$B$40:$G$40</c:f>
              <c:numCache>
                <c:formatCode>General</c:formatCode>
                <c:ptCount val="6"/>
                <c:pt idx="0">
                  <c:v>106.8</c:v>
                </c:pt>
                <c:pt idx="1">
                  <c:v>118.4</c:v>
                </c:pt>
                <c:pt idx="2">
                  <c:v>150.4</c:v>
                </c:pt>
                <c:pt idx="3">
                  <c:v>162</c:v>
                </c:pt>
                <c:pt idx="4">
                  <c:v>165.2</c:v>
                </c:pt>
                <c:pt idx="5">
                  <c:v>188.68</c:v>
                </c:pt>
              </c:numCache>
            </c:numRef>
          </c:val>
        </c:ser>
        <c:dLbls/>
        <c:shape val="cylinder"/>
        <c:axId val="99329536"/>
        <c:axId val="99331072"/>
        <c:axId val="0"/>
      </c:bar3DChart>
      <c:catAx>
        <c:axId val="99329536"/>
        <c:scaling>
          <c:orientation val="minMax"/>
        </c:scaling>
        <c:axPos val="b"/>
        <c:numFmt formatCode="General" sourceLinked="1"/>
        <c:tickLblPos val="nextTo"/>
        <c:crossAx val="99331072"/>
        <c:crosses val="autoZero"/>
        <c:auto val="1"/>
        <c:lblAlgn val="ctr"/>
        <c:lblOffset val="100"/>
      </c:catAx>
      <c:valAx>
        <c:axId val="99331072"/>
        <c:scaling>
          <c:orientation val="minMax"/>
        </c:scaling>
        <c:axPos val="l"/>
        <c:majorGridlines/>
        <c:numFmt formatCode="General" sourceLinked="1"/>
        <c:tickLblPos val="nextTo"/>
        <c:crossAx val="993295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9591991557410004E-2"/>
          <c:y val="0.3425356766848206"/>
          <c:w val="0.91655994501800808"/>
          <c:h val="0.53958141188472852"/>
        </c:manualLayout>
      </c:layout>
      <c:bar3DChart>
        <c:barDir val="col"/>
        <c:grouping val="clustered"/>
        <c:ser>
          <c:idx val="1"/>
          <c:order val="0"/>
          <c:tx>
            <c:strRef>
              <c:f>Лист3!$A$2</c:f>
              <c:strCache>
                <c:ptCount val="1"/>
                <c:pt idx="0">
                  <c:v>Плановые значения индикатора по годам реализации Стратегии 2020</c:v>
                </c:pt>
              </c:strCache>
            </c:strRef>
          </c:tx>
          <c:dLbls>
            <c:showVal val="1"/>
          </c:dLbls>
          <c:cat>
            <c:numRef>
              <c:f>Лист3!$B$1:$G$1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Лист3!$B$2:$G$2</c:f>
              <c:numCache>
                <c:formatCode>General</c:formatCode>
                <c:ptCount val="6"/>
                <c:pt idx="0">
                  <c:v>335</c:v>
                </c:pt>
                <c:pt idx="1">
                  <c:v>349</c:v>
                </c:pt>
                <c:pt idx="2">
                  <c:v>354</c:v>
                </c:pt>
                <c:pt idx="3">
                  <c:v>357</c:v>
                </c:pt>
                <c:pt idx="4">
                  <c:v>362</c:v>
                </c:pt>
                <c:pt idx="5">
                  <c:v>368</c:v>
                </c:pt>
              </c:numCache>
            </c:numRef>
          </c:val>
        </c:ser>
        <c:ser>
          <c:idx val="2"/>
          <c:order val="1"/>
          <c:tx>
            <c:strRef>
              <c:f>Лист3!$A$3</c:f>
              <c:strCache>
                <c:ptCount val="1"/>
                <c:pt idx="0">
                  <c:v> Число субъектов малого и среднего предпринимательства в расчете на 10 000 человек населения,единиц</c:v>
                </c:pt>
              </c:strCache>
            </c:strRef>
          </c:tx>
          <c:dLbls>
            <c:dLbl>
              <c:idx val="0"/>
              <c:layout>
                <c:manualLayout>
                  <c:x val="1.2905070168355305E-2"/>
                  <c:y val="-1.635914901510194E-2"/>
                </c:manualLayout>
              </c:layout>
              <c:showVal val="1"/>
            </c:dLbl>
            <c:dLbl>
              <c:idx val="1"/>
              <c:layout>
                <c:manualLayout>
                  <c:x val="5.7355867414912364E-3"/>
                  <c:y val="-1.0906099343401298E-2"/>
                </c:manualLayout>
              </c:layout>
              <c:showVal val="1"/>
            </c:dLbl>
            <c:dLbl>
              <c:idx val="2"/>
              <c:layout>
                <c:manualLayout>
                  <c:x val="1.1471173482982523E-2"/>
                  <c:y val="-1.635914901510194E-2"/>
                </c:manualLayout>
              </c:layout>
              <c:showVal val="1"/>
            </c:dLbl>
            <c:dLbl>
              <c:idx val="3"/>
              <c:layout>
                <c:manualLayout>
                  <c:x val="7.1694834268640432E-3"/>
                  <c:y val="-2.1812198686802595E-2"/>
                </c:manualLayout>
              </c:layout>
              <c:showVal val="1"/>
            </c:dLbl>
            <c:dLbl>
              <c:idx val="4"/>
              <c:layout>
                <c:manualLayout>
                  <c:x val="1.1471173482982471E-2"/>
                  <c:y val="-5.4530496717006488E-3"/>
                </c:manualLayout>
              </c:layout>
              <c:showVal val="1"/>
            </c:dLbl>
            <c:dLbl>
              <c:idx val="5"/>
              <c:layout>
                <c:manualLayout>
                  <c:x val="1.8640656909846513E-2"/>
                  <c:y val="-3.2718298030203881E-2"/>
                </c:manualLayout>
              </c:layout>
              <c:showVal val="1"/>
            </c:dLbl>
            <c:showVal val="1"/>
          </c:dLbls>
          <c:cat>
            <c:numRef>
              <c:f>Лист3!$B$1:$G$1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Лист3!$B$3:$G$3</c:f>
              <c:numCache>
                <c:formatCode>General</c:formatCode>
                <c:ptCount val="6"/>
                <c:pt idx="0">
                  <c:v>296.60000000000002</c:v>
                </c:pt>
                <c:pt idx="1">
                  <c:v>301.7</c:v>
                </c:pt>
                <c:pt idx="2">
                  <c:v>269.39999999999992</c:v>
                </c:pt>
                <c:pt idx="3">
                  <c:v>294.89999999999992</c:v>
                </c:pt>
                <c:pt idx="4">
                  <c:v>305.89999999999992</c:v>
                </c:pt>
                <c:pt idx="5">
                  <c:v>308.91999999999996</c:v>
                </c:pt>
              </c:numCache>
            </c:numRef>
          </c:val>
        </c:ser>
        <c:ser>
          <c:idx val="3"/>
          <c:order val="2"/>
          <c:tx>
            <c:strRef>
              <c:f>Лист3!$A$4</c:f>
              <c:strCache>
                <c:ptCount val="1"/>
                <c:pt idx="0">
                  <c:v>В среднем по МО</c:v>
                </c:pt>
              </c:strCache>
            </c:strRef>
          </c:tx>
          <c:dLbls>
            <c:dLbl>
              <c:idx val="0"/>
              <c:layout>
                <c:manualLayout>
                  <c:x val="1.433896685372808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0074553595219327E-2"/>
                  <c:y val="5.4530496717006488E-3"/>
                </c:manualLayout>
              </c:layout>
              <c:showVal val="1"/>
            </c:dLbl>
            <c:dLbl>
              <c:idx val="2"/>
              <c:layout>
                <c:manualLayout>
                  <c:x val="1.8640656909846513E-2"/>
                  <c:y val="-1.0906099343401298E-2"/>
                </c:manualLayout>
              </c:layout>
              <c:showVal val="1"/>
            </c:dLbl>
            <c:dLbl>
              <c:idx val="3"/>
              <c:layout>
                <c:manualLayout>
                  <c:x val="1.8640656909846513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3.2979623763574606E-2"/>
                  <c:y val="5.4530496717006488E-3"/>
                </c:manualLayout>
              </c:layout>
              <c:showVal val="1"/>
            </c:dLbl>
            <c:dLbl>
              <c:idx val="5"/>
              <c:layout>
                <c:manualLayout>
                  <c:x val="3.1545727078201795E-2"/>
                  <c:y val="2.7265248358503243E-2"/>
                </c:manualLayout>
              </c:layout>
              <c:showVal val="1"/>
            </c:dLbl>
            <c:showVal val="1"/>
          </c:dLbls>
          <c:cat>
            <c:numRef>
              <c:f>Лист3!$B$1:$G$1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Лист3!$B$4:$G$4</c:f>
              <c:numCache>
                <c:formatCode>General</c:formatCode>
                <c:ptCount val="6"/>
                <c:pt idx="0">
                  <c:v>261.5</c:v>
                </c:pt>
                <c:pt idx="1">
                  <c:v>264.2</c:v>
                </c:pt>
                <c:pt idx="2">
                  <c:v>245.6</c:v>
                </c:pt>
                <c:pt idx="3">
                  <c:v>257.5</c:v>
                </c:pt>
                <c:pt idx="4">
                  <c:v>266.8</c:v>
                </c:pt>
                <c:pt idx="5">
                  <c:v>260.28999999999996</c:v>
                </c:pt>
              </c:numCache>
            </c:numRef>
          </c:val>
        </c:ser>
        <c:dLbls>
          <c:showVal val="1"/>
        </c:dLbls>
        <c:shape val="cylinder"/>
        <c:axId val="101092352"/>
        <c:axId val="101118720"/>
        <c:axId val="0"/>
      </c:bar3DChart>
      <c:catAx>
        <c:axId val="101092352"/>
        <c:scaling>
          <c:orientation val="minMax"/>
        </c:scaling>
        <c:axPos val="b"/>
        <c:numFmt formatCode="General" sourceLinked="1"/>
        <c:tickLblPos val="nextTo"/>
        <c:crossAx val="101118720"/>
        <c:crosses val="autoZero"/>
        <c:auto val="1"/>
        <c:lblAlgn val="ctr"/>
        <c:lblOffset val="100"/>
      </c:catAx>
      <c:valAx>
        <c:axId val="101118720"/>
        <c:scaling>
          <c:orientation val="minMax"/>
        </c:scaling>
        <c:axPos val="l"/>
        <c:majorGridlines/>
        <c:numFmt formatCode="General" sourceLinked="1"/>
        <c:tickLblPos val="nextTo"/>
        <c:crossAx val="1010923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6112143817805253E-2"/>
          <c:y val="0"/>
          <c:w val="0.96674037121439993"/>
          <c:h val="0.3701654635607469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1498123179821483E-2"/>
          <c:y val="5.6129112643162019E-2"/>
          <c:w val="0.89670342496276934"/>
          <c:h val="0.50019900092568192"/>
        </c:manualLayout>
      </c:layout>
      <c:bar3DChart>
        <c:barDir val="col"/>
        <c:grouping val="clustered"/>
        <c:ser>
          <c:idx val="1"/>
          <c:order val="0"/>
          <c:tx>
            <c:strRef>
              <c:f>Лист3!$A$8</c:f>
              <c:strCache>
                <c:ptCount val="1"/>
                <c:pt idx="0">
                  <c:v>Плановые значения индикатора по годам реализации Стратегии 2020</c:v>
                </c:pt>
              </c:strCache>
            </c:strRef>
          </c:tx>
          <c:dLbls>
            <c:showVal val="1"/>
          </c:dLbls>
          <c:cat>
            <c:numRef>
              <c:f>Лист3!$B$7:$G$7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Лист3!$B$8:$G$8</c:f>
              <c:numCache>
                <c:formatCode>General</c:formatCode>
                <c:ptCount val="6"/>
                <c:pt idx="0">
                  <c:v>4875</c:v>
                </c:pt>
                <c:pt idx="1">
                  <c:v>5487</c:v>
                </c:pt>
                <c:pt idx="2">
                  <c:v>5406</c:v>
                </c:pt>
                <c:pt idx="3">
                  <c:v>5410</c:v>
                </c:pt>
                <c:pt idx="4">
                  <c:v>5512</c:v>
                </c:pt>
                <c:pt idx="5">
                  <c:v>5580</c:v>
                </c:pt>
              </c:numCache>
            </c:numRef>
          </c:val>
        </c:ser>
        <c:ser>
          <c:idx val="2"/>
          <c:order val="1"/>
          <c:tx>
            <c:strRef>
              <c:f>Лист3!$A$9</c:f>
              <c:strCache>
                <c:ptCount val="1"/>
                <c:pt idx="0">
                  <c:v>Объем инвестиций в основной капитал (за исключением бюджетных средств) в расчете на 1 жителя,рублей</c:v>
                </c:pt>
              </c:strCache>
            </c:strRef>
          </c:tx>
          <c:dLbls>
            <c:dLbl>
              <c:idx val="2"/>
              <c:layout>
                <c:manualLayout>
                  <c:x val="-1.4904447236692013E-2"/>
                  <c:y val="-8.3456546738952288E-3"/>
                </c:manualLayout>
              </c:layout>
              <c:showVal val="1"/>
            </c:dLbl>
            <c:dLbl>
              <c:idx val="4"/>
              <c:layout>
                <c:manualLayout>
                  <c:x val="-2.9808894473383935E-2"/>
                  <c:y val="8.3456546738951889E-3"/>
                </c:manualLayout>
              </c:layout>
              <c:showVal val="1"/>
            </c:dLbl>
            <c:showVal val="1"/>
          </c:dLbls>
          <c:cat>
            <c:numRef>
              <c:f>Лист3!$B$7:$G$7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Лист3!$B$9:$G$9</c:f>
              <c:numCache>
                <c:formatCode>General</c:formatCode>
                <c:ptCount val="6"/>
                <c:pt idx="0">
                  <c:v>24490</c:v>
                </c:pt>
                <c:pt idx="1">
                  <c:v>18507</c:v>
                </c:pt>
                <c:pt idx="2">
                  <c:v>19358</c:v>
                </c:pt>
                <c:pt idx="3">
                  <c:v>11451</c:v>
                </c:pt>
                <c:pt idx="4">
                  <c:v>53772</c:v>
                </c:pt>
                <c:pt idx="5">
                  <c:v>45763</c:v>
                </c:pt>
              </c:numCache>
            </c:numRef>
          </c:val>
        </c:ser>
        <c:ser>
          <c:idx val="3"/>
          <c:order val="2"/>
          <c:tx>
            <c:strRef>
              <c:f>Лист3!$A$10</c:f>
              <c:strCache>
                <c:ptCount val="1"/>
                <c:pt idx="0">
                  <c:v>В среднем по МО</c:v>
                </c:pt>
              </c:strCache>
            </c:strRef>
          </c:tx>
          <c:dLbls>
            <c:dLbl>
              <c:idx val="0"/>
              <c:layout>
                <c:manualLayout>
                  <c:x val="2.484074539448668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6691309347790343E-2"/>
                </c:manualLayout>
              </c:layout>
              <c:showVal val="1"/>
            </c:dLbl>
            <c:dLbl>
              <c:idx val="4"/>
              <c:layout>
                <c:manualLayout>
                  <c:x val="3.9745192631178795E-2"/>
                  <c:y val="4.1728273369475927E-3"/>
                </c:manualLayout>
              </c:layout>
              <c:showVal val="1"/>
            </c:dLbl>
            <c:dLbl>
              <c:idx val="5"/>
              <c:layout>
                <c:manualLayout>
                  <c:x val="2.7324819933935353E-2"/>
                  <c:y val="-8.3456546738951889E-3"/>
                </c:manualLayout>
              </c:layout>
              <c:showVal val="1"/>
            </c:dLbl>
            <c:showVal val="1"/>
          </c:dLbls>
          <c:cat>
            <c:numRef>
              <c:f>Лист3!$B$7:$G$7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Лист3!$B$10:$G$10</c:f>
              <c:numCache>
                <c:formatCode>General</c:formatCode>
                <c:ptCount val="6"/>
                <c:pt idx="0">
                  <c:v>20359</c:v>
                </c:pt>
                <c:pt idx="1">
                  <c:v>26765</c:v>
                </c:pt>
                <c:pt idx="2">
                  <c:v>24593</c:v>
                </c:pt>
                <c:pt idx="3">
                  <c:v>27160</c:v>
                </c:pt>
                <c:pt idx="4">
                  <c:v>53540</c:v>
                </c:pt>
                <c:pt idx="5">
                  <c:v>32256</c:v>
                </c:pt>
              </c:numCache>
            </c:numRef>
          </c:val>
        </c:ser>
        <c:dLbls>
          <c:showVal val="1"/>
        </c:dLbls>
        <c:shape val="cylinder"/>
        <c:axId val="103930880"/>
        <c:axId val="103949056"/>
        <c:axId val="0"/>
      </c:bar3DChart>
      <c:catAx>
        <c:axId val="103930880"/>
        <c:scaling>
          <c:orientation val="minMax"/>
        </c:scaling>
        <c:axPos val="b"/>
        <c:numFmt formatCode="General" sourceLinked="1"/>
        <c:tickLblPos val="nextTo"/>
        <c:crossAx val="103949056"/>
        <c:crosses val="autoZero"/>
        <c:auto val="1"/>
        <c:lblAlgn val="ctr"/>
        <c:lblOffset val="100"/>
      </c:catAx>
      <c:valAx>
        <c:axId val="103949056"/>
        <c:scaling>
          <c:orientation val="minMax"/>
        </c:scaling>
        <c:axPos val="l"/>
        <c:majorGridlines/>
        <c:numFmt formatCode="General" sourceLinked="1"/>
        <c:tickLblPos val="nextTo"/>
        <c:crossAx val="10393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69958927264992565"/>
          <c:w val="0.97563831858882122"/>
          <c:h val="0.29929167414375335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2419539863223619"/>
          <c:y val="0"/>
        </c:manualLayout>
      </c:layout>
      <c:txPr>
        <a:bodyPr/>
        <a:lstStyle/>
        <a:p>
          <a:pPr>
            <a:defRPr sz="1300" b="0"/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0.12439443208833148"/>
          <c:y val="0.39601851851851855"/>
          <c:w val="0.8462693173916076"/>
          <c:h val="0.50652012248468947"/>
        </c:manualLayout>
      </c:layout>
      <c:bar3DChart>
        <c:barDir val="bar"/>
        <c:grouping val="clustered"/>
        <c:ser>
          <c:idx val="0"/>
          <c:order val="0"/>
          <c:tx>
            <c:strRef>
              <c:f>Лист3!$A$24</c:f>
              <c:strCache>
                <c:ptCount val="1"/>
                <c:pt idx="0">
                  <c:v>Рейтинг муниципальных районов в части их деятельности по содействию развитию конкуренции и обеспечению условий для благоприятного инвестиционного климата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2.774165961748183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8547904330593215E-2"/>
                  <c:y val="-1.3888888888888892E-2"/>
                </c:manualLayout>
              </c:layout>
              <c:showVal val="1"/>
            </c:dLbl>
            <c:dLbl>
              <c:idx val="2"/>
              <c:layout>
                <c:manualLayout>
                  <c:x val="3.814478197403752E-2"/>
                  <c:y val="-4.629629629629630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Лист3!$B$23:$D$23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Лист3!$B$24:$D$24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/>
        <c:shape val="cylinder"/>
        <c:axId val="103974784"/>
        <c:axId val="103976320"/>
        <c:axId val="0"/>
      </c:bar3DChart>
      <c:catAx>
        <c:axId val="1039747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3976320"/>
        <c:crosses val="autoZero"/>
        <c:auto val="1"/>
        <c:lblAlgn val="ctr"/>
        <c:lblOffset val="100"/>
      </c:catAx>
      <c:valAx>
        <c:axId val="103976320"/>
        <c:scaling>
          <c:orientation val="minMax"/>
        </c:scaling>
        <c:axPos val="b"/>
        <c:majorGridlines/>
        <c:numFmt formatCode="General" sourceLinked="1"/>
        <c:tickLblPos val="nextTo"/>
        <c:crossAx val="103974784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4065A-C467-4433-896B-D0985463151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1ED96-0ED1-4FE0-B64B-E51249DF5B0A}">
      <dgm:prSet custT="1"/>
      <dgm:spPr/>
      <dgm:t>
        <a:bodyPr/>
        <a:lstStyle/>
        <a:p>
          <a:pPr rtl="0"/>
          <a:r>
            <a:rPr lang="ru-RU" sz="1800" dirty="0" smtClean="0"/>
            <a:t>История  Аннинского района началась в 1698 году с основания поселка Анна.</a:t>
          </a:r>
          <a:endParaRPr lang="ru-RU" sz="1800" dirty="0"/>
        </a:p>
      </dgm:t>
    </dgm:pt>
    <dgm:pt modelId="{B5821173-A135-4DA2-AB56-19B2A5AF80FC}" type="parTrans" cxnId="{A3C3682C-7F74-4D97-A3E0-55AF6361CDD5}">
      <dgm:prSet/>
      <dgm:spPr/>
      <dgm:t>
        <a:bodyPr/>
        <a:lstStyle/>
        <a:p>
          <a:endParaRPr lang="ru-RU" sz="1800"/>
        </a:p>
      </dgm:t>
    </dgm:pt>
    <dgm:pt modelId="{9D63F6CE-3AA0-48BB-8CBE-C9B734A208B8}" type="sibTrans" cxnId="{A3C3682C-7F74-4D97-A3E0-55AF6361CDD5}">
      <dgm:prSet/>
      <dgm:spPr/>
      <dgm:t>
        <a:bodyPr/>
        <a:lstStyle/>
        <a:p>
          <a:endParaRPr lang="ru-RU" sz="1800"/>
        </a:p>
      </dgm:t>
    </dgm:pt>
    <dgm:pt modelId="{BAD3A132-C33A-4CE8-9F29-DD16BD38488E}" type="pres">
      <dgm:prSet presAssocID="{DA94065A-C467-4433-896B-D098546315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B2199-B247-4E67-BDFA-F26B628C3238}" type="pres">
      <dgm:prSet presAssocID="{B821ED96-0ED1-4FE0-B64B-E51249DF5B0A}" presName="parentText" presStyleLbl="node1" presStyleIdx="0" presStyleCnt="1" custLinFactY="-200000" custLinFactNeighborX="15350" custLinFactNeighborY="-256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62882-6C3A-4D8E-A421-E4F1C528E6F7}" type="presOf" srcId="{DA94065A-C467-4433-896B-D0985463151E}" destId="{BAD3A132-C33A-4CE8-9F29-DD16BD38488E}" srcOrd="0" destOrd="0" presId="urn:microsoft.com/office/officeart/2005/8/layout/vList2"/>
    <dgm:cxn modelId="{8DA7FEE2-DB3F-42DA-83E9-5D47F9BF8AF9}" type="presOf" srcId="{B821ED96-0ED1-4FE0-B64B-E51249DF5B0A}" destId="{227B2199-B247-4E67-BDFA-F26B628C3238}" srcOrd="0" destOrd="0" presId="urn:microsoft.com/office/officeart/2005/8/layout/vList2"/>
    <dgm:cxn modelId="{A3C3682C-7F74-4D97-A3E0-55AF6361CDD5}" srcId="{DA94065A-C467-4433-896B-D0985463151E}" destId="{B821ED96-0ED1-4FE0-B64B-E51249DF5B0A}" srcOrd="0" destOrd="0" parTransId="{B5821173-A135-4DA2-AB56-19B2A5AF80FC}" sibTransId="{9D63F6CE-3AA0-48BB-8CBE-C9B734A208B8}"/>
    <dgm:cxn modelId="{8FD80FB3-DBAB-4423-AF8C-12CE2B12C756}" type="presParOf" srcId="{BAD3A132-C33A-4CE8-9F29-DD16BD38488E}" destId="{227B2199-B247-4E67-BDFA-F26B628C323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E732EE-025A-4ED8-9334-9C01A9312065}" type="doc">
      <dgm:prSet loTypeId="urn:microsoft.com/office/officeart/2005/8/layout/vList2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6B97A73-5B6B-4FF6-AC52-E3B12B0CA192}">
      <dgm:prSet custT="1"/>
      <dgm:spPr/>
      <dgm:t>
        <a:bodyPr/>
        <a:lstStyle/>
        <a:p>
          <a:pPr algn="ctr" rtl="0"/>
          <a:r>
            <a:rPr lang="ru-RU" sz="1900" b="1" dirty="0" smtClean="0"/>
            <a:t>Содействовать привлечению инвестиций в развитие экономики, социальной и общественной инфраструктуры района</a:t>
          </a:r>
          <a:endParaRPr lang="ru-RU" sz="1900" b="1" dirty="0"/>
        </a:p>
      </dgm:t>
    </dgm:pt>
    <dgm:pt modelId="{844E2545-50E0-48BD-8F3B-BD63BB77340B}" type="parTrans" cxnId="{324E36C2-932E-4CC1-A67F-95307D0DC233}">
      <dgm:prSet/>
      <dgm:spPr/>
      <dgm:t>
        <a:bodyPr/>
        <a:lstStyle/>
        <a:p>
          <a:endParaRPr lang="ru-RU"/>
        </a:p>
      </dgm:t>
    </dgm:pt>
    <dgm:pt modelId="{5869E466-2CA8-469D-97D4-969558C92C61}" type="sibTrans" cxnId="{324E36C2-932E-4CC1-A67F-95307D0DC233}">
      <dgm:prSet/>
      <dgm:spPr/>
      <dgm:t>
        <a:bodyPr/>
        <a:lstStyle/>
        <a:p>
          <a:endParaRPr lang="ru-RU"/>
        </a:p>
      </dgm:t>
    </dgm:pt>
    <dgm:pt modelId="{47E9A1A2-6252-4AC2-BB75-E237B262D266}" type="pres">
      <dgm:prSet presAssocID="{A6E732EE-025A-4ED8-9334-9C01A93120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A8D928-C8F6-4857-83A3-E23919AD1943}" type="pres">
      <dgm:prSet presAssocID="{C6B97A73-5B6B-4FF6-AC52-E3B12B0CA192}" presName="parentText" presStyleLbl="node1" presStyleIdx="0" presStyleCnt="1" custScaleY="59669" custLinFactNeighborY="-15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4E36C2-932E-4CC1-A67F-95307D0DC233}" srcId="{A6E732EE-025A-4ED8-9334-9C01A9312065}" destId="{C6B97A73-5B6B-4FF6-AC52-E3B12B0CA192}" srcOrd="0" destOrd="0" parTransId="{844E2545-50E0-48BD-8F3B-BD63BB77340B}" sibTransId="{5869E466-2CA8-469D-97D4-969558C92C61}"/>
    <dgm:cxn modelId="{E212D798-9D2E-4D76-B3BF-56716FF9BCC9}" type="presOf" srcId="{A6E732EE-025A-4ED8-9334-9C01A9312065}" destId="{47E9A1A2-6252-4AC2-BB75-E237B262D266}" srcOrd="0" destOrd="0" presId="urn:microsoft.com/office/officeart/2005/8/layout/vList2"/>
    <dgm:cxn modelId="{CE31EC4D-0AAC-40A5-8A35-32A302B72195}" type="presOf" srcId="{C6B97A73-5B6B-4FF6-AC52-E3B12B0CA192}" destId="{31A8D928-C8F6-4857-83A3-E23919AD1943}" srcOrd="0" destOrd="0" presId="urn:microsoft.com/office/officeart/2005/8/layout/vList2"/>
    <dgm:cxn modelId="{C13186C3-06DE-4712-A2CA-B80C1AC2E06E}" type="presParOf" srcId="{47E9A1A2-6252-4AC2-BB75-E237B262D266}" destId="{31A8D928-C8F6-4857-83A3-E23919AD19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6AB32E5-4240-4A59-898B-A3E7901298C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7E6479F-2B12-48CE-B61A-A3E6BB1B37D9}">
      <dgm:prSet custT="1"/>
      <dgm:spPr/>
      <dgm:t>
        <a:bodyPr/>
        <a:lstStyle/>
        <a:p>
          <a:pPr algn="ctr" rtl="0"/>
          <a:r>
            <a:rPr lang="ru-RU" sz="2800" b="1" dirty="0" smtClean="0"/>
            <a:t>Миссия :</a:t>
          </a:r>
          <a:r>
            <a:rPr lang="ru-RU" sz="2800" dirty="0" smtClean="0"/>
            <a:t> Аннинский район – </a:t>
          </a:r>
          <a:r>
            <a:rPr lang="ru-RU" sz="2800" dirty="0" err="1" smtClean="0"/>
            <a:t>ЖИТница</a:t>
          </a:r>
          <a:r>
            <a:rPr lang="ru-RU" sz="2800" dirty="0" smtClean="0"/>
            <a:t> области </a:t>
          </a:r>
          <a:endParaRPr lang="ru-RU" sz="2800" dirty="0"/>
        </a:p>
      </dgm:t>
    </dgm:pt>
    <dgm:pt modelId="{461E0F09-42A9-42D7-B219-6CADDE0122C9}" type="parTrans" cxnId="{822F3577-3B76-4776-8979-0F8850895103}">
      <dgm:prSet/>
      <dgm:spPr/>
      <dgm:t>
        <a:bodyPr/>
        <a:lstStyle/>
        <a:p>
          <a:endParaRPr lang="ru-RU"/>
        </a:p>
      </dgm:t>
    </dgm:pt>
    <dgm:pt modelId="{E027C1BC-B79B-43DB-9157-2020708F9DFB}" type="sibTrans" cxnId="{822F3577-3B76-4776-8979-0F8850895103}">
      <dgm:prSet/>
      <dgm:spPr/>
      <dgm:t>
        <a:bodyPr/>
        <a:lstStyle/>
        <a:p>
          <a:endParaRPr lang="ru-RU"/>
        </a:p>
      </dgm:t>
    </dgm:pt>
    <dgm:pt modelId="{31BEA263-637E-4B36-8538-E5009A3CCD7D}">
      <dgm:prSet/>
      <dgm:spPr/>
      <dgm:t>
        <a:bodyPr/>
        <a:lstStyle/>
        <a:p>
          <a:pPr rtl="0"/>
          <a:r>
            <a:rPr lang="ru-RU" b="1" smtClean="0"/>
            <a:t>Генеральная цель: </a:t>
          </a:r>
          <a:r>
            <a:rPr lang="ru-RU" smtClean="0"/>
            <a:t>создать условия для комплексной реализации инвестиционного потенциала Аннинского района с целью повышения благосостояния и уровня жизни населения и при условии сохранения природных богатств</a:t>
          </a:r>
          <a:endParaRPr lang="ru-RU"/>
        </a:p>
      </dgm:t>
    </dgm:pt>
    <dgm:pt modelId="{5F93FE02-470A-4E2C-8D3C-6C003F3FE7BF}" type="parTrans" cxnId="{1BC2AA08-44FB-443D-AA66-535E11F36C11}">
      <dgm:prSet/>
      <dgm:spPr/>
      <dgm:t>
        <a:bodyPr/>
        <a:lstStyle/>
        <a:p>
          <a:endParaRPr lang="ru-RU"/>
        </a:p>
      </dgm:t>
    </dgm:pt>
    <dgm:pt modelId="{1B8CF26B-0BFA-4FDD-988B-3A1868AC13F0}" type="sibTrans" cxnId="{1BC2AA08-44FB-443D-AA66-535E11F36C11}">
      <dgm:prSet/>
      <dgm:spPr/>
      <dgm:t>
        <a:bodyPr/>
        <a:lstStyle/>
        <a:p>
          <a:endParaRPr lang="ru-RU"/>
        </a:p>
      </dgm:t>
    </dgm:pt>
    <dgm:pt modelId="{C472EBB7-AE94-4EC3-A7B5-3DAE9B100963}" type="pres">
      <dgm:prSet presAssocID="{C6AB32E5-4240-4A59-898B-A3E7901298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697340-C247-4BD8-83A9-DD7D46E65103}" type="pres">
      <dgm:prSet presAssocID="{67E6479F-2B12-48CE-B61A-A3E6BB1B37D9}" presName="parentText" presStyleLbl="node1" presStyleIdx="0" presStyleCnt="2" custScaleY="436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C7BFD-4371-4C2B-8A91-6F9B62A99C98}" type="pres">
      <dgm:prSet presAssocID="{E027C1BC-B79B-43DB-9157-2020708F9DFB}" presName="spacer" presStyleCnt="0"/>
      <dgm:spPr/>
    </dgm:pt>
    <dgm:pt modelId="{EC8D7ACF-CBD1-4402-9A8A-76F76763C304}" type="pres">
      <dgm:prSet presAssocID="{31BEA263-637E-4B36-8538-E5009A3CCD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CE9624-59D2-4517-9D4E-A6915584DE97}" type="presOf" srcId="{31BEA263-637E-4B36-8538-E5009A3CCD7D}" destId="{EC8D7ACF-CBD1-4402-9A8A-76F76763C304}" srcOrd="0" destOrd="0" presId="urn:microsoft.com/office/officeart/2005/8/layout/vList2"/>
    <dgm:cxn modelId="{822F3577-3B76-4776-8979-0F8850895103}" srcId="{C6AB32E5-4240-4A59-898B-A3E7901298CC}" destId="{67E6479F-2B12-48CE-B61A-A3E6BB1B37D9}" srcOrd="0" destOrd="0" parTransId="{461E0F09-42A9-42D7-B219-6CADDE0122C9}" sibTransId="{E027C1BC-B79B-43DB-9157-2020708F9DFB}"/>
    <dgm:cxn modelId="{CD429AD4-D90A-4D5C-9838-6EE0EA8B3F8A}" type="presOf" srcId="{67E6479F-2B12-48CE-B61A-A3E6BB1B37D9}" destId="{CF697340-C247-4BD8-83A9-DD7D46E65103}" srcOrd="0" destOrd="0" presId="urn:microsoft.com/office/officeart/2005/8/layout/vList2"/>
    <dgm:cxn modelId="{1BC2AA08-44FB-443D-AA66-535E11F36C11}" srcId="{C6AB32E5-4240-4A59-898B-A3E7901298CC}" destId="{31BEA263-637E-4B36-8538-E5009A3CCD7D}" srcOrd="1" destOrd="0" parTransId="{5F93FE02-470A-4E2C-8D3C-6C003F3FE7BF}" sibTransId="{1B8CF26B-0BFA-4FDD-988B-3A1868AC13F0}"/>
    <dgm:cxn modelId="{9FFD5716-9815-49A9-A514-91218EB0080E}" type="presOf" srcId="{C6AB32E5-4240-4A59-898B-A3E7901298CC}" destId="{C472EBB7-AE94-4EC3-A7B5-3DAE9B100963}" srcOrd="0" destOrd="0" presId="urn:microsoft.com/office/officeart/2005/8/layout/vList2"/>
    <dgm:cxn modelId="{04809494-21B9-432B-B44C-1492924C633B}" type="presParOf" srcId="{C472EBB7-AE94-4EC3-A7B5-3DAE9B100963}" destId="{CF697340-C247-4BD8-83A9-DD7D46E65103}" srcOrd="0" destOrd="0" presId="urn:microsoft.com/office/officeart/2005/8/layout/vList2"/>
    <dgm:cxn modelId="{24B6C606-1F65-41C9-AB7F-30989561AB8E}" type="presParOf" srcId="{C472EBB7-AE94-4EC3-A7B5-3DAE9B100963}" destId="{C6AC7BFD-4371-4C2B-8A91-6F9B62A99C98}" srcOrd="1" destOrd="0" presId="urn:microsoft.com/office/officeart/2005/8/layout/vList2"/>
    <dgm:cxn modelId="{7F9C793B-7BE9-4B12-AFCE-627484A593FA}" type="presParOf" srcId="{C472EBB7-AE94-4EC3-A7B5-3DAE9B100963}" destId="{EC8D7ACF-CBD1-4402-9A8A-76F76763C30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216957-D27E-4A97-BF07-CB562D9D10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46BE89-305D-49C0-8EC0-7CEF2CEC9330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2400" dirty="0" smtClean="0"/>
            <a:t>Повышение качества среды для деятельности человека</a:t>
          </a:r>
          <a:endParaRPr lang="ru-RU" sz="2400" dirty="0"/>
        </a:p>
      </dgm:t>
    </dgm:pt>
    <dgm:pt modelId="{0E2A8430-FB4F-4B69-97EE-7B7C0249FF22}" type="parTrans" cxnId="{664029A0-C5EA-468F-A0BB-C3D7428D5DFE}">
      <dgm:prSet/>
      <dgm:spPr/>
      <dgm:t>
        <a:bodyPr/>
        <a:lstStyle/>
        <a:p>
          <a:pPr algn="ctr"/>
          <a:endParaRPr lang="ru-RU" sz="2800"/>
        </a:p>
      </dgm:t>
    </dgm:pt>
    <dgm:pt modelId="{BE5B43BB-A8B3-46E7-8D51-8A6B5EA8E57A}" type="sibTrans" cxnId="{664029A0-C5EA-468F-A0BB-C3D7428D5DFE}">
      <dgm:prSet/>
      <dgm:spPr/>
      <dgm:t>
        <a:bodyPr/>
        <a:lstStyle/>
        <a:p>
          <a:pPr algn="ctr"/>
          <a:endParaRPr lang="ru-RU" sz="2800"/>
        </a:p>
      </dgm:t>
    </dgm:pt>
    <dgm:pt modelId="{80A7FD4E-BB4E-4EEB-91C4-76DCF70D7F1B}" type="pres">
      <dgm:prSet presAssocID="{AC216957-D27E-4A97-BF07-CB562D9D10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DAE2B9-3237-46C6-BB08-7889DECED580}" type="pres">
      <dgm:prSet presAssocID="{0946BE89-305D-49C0-8EC0-7CEF2CEC9330}" presName="parentText" presStyleLbl="node1" presStyleIdx="0" presStyleCnt="1" custLinFactNeighborX="2500" custLinFactNeighborY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4029A0-C5EA-468F-A0BB-C3D7428D5DFE}" srcId="{AC216957-D27E-4A97-BF07-CB562D9D1006}" destId="{0946BE89-305D-49C0-8EC0-7CEF2CEC9330}" srcOrd="0" destOrd="0" parTransId="{0E2A8430-FB4F-4B69-97EE-7B7C0249FF22}" sibTransId="{BE5B43BB-A8B3-46E7-8D51-8A6B5EA8E57A}"/>
    <dgm:cxn modelId="{8D9E77A9-7D6A-4026-90CC-5B6290DA2D64}" type="presOf" srcId="{AC216957-D27E-4A97-BF07-CB562D9D1006}" destId="{80A7FD4E-BB4E-4EEB-91C4-76DCF70D7F1B}" srcOrd="0" destOrd="0" presId="urn:microsoft.com/office/officeart/2005/8/layout/vList2"/>
    <dgm:cxn modelId="{763933CF-4F75-4AAC-A5E7-A05322D880C7}" type="presOf" srcId="{0946BE89-305D-49C0-8EC0-7CEF2CEC9330}" destId="{90DAE2B9-3237-46C6-BB08-7889DECED580}" srcOrd="0" destOrd="0" presId="urn:microsoft.com/office/officeart/2005/8/layout/vList2"/>
    <dgm:cxn modelId="{90C3AFFB-9855-45AD-9E13-AD2976229014}" type="presParOf" srcId="{80A7FD4E-BB4E-4EEB-91C4-76DCF70D7F1B}" destId="{90DAE2B9-3237-46C6-BB08-7889DECED5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F643F89-FC39-4FA6-8FBF-60620BFB3DA1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80D77F4-A0D2-4B1B-A05A-3D943A004BB6}">
      <dgm:prSet custT="1"/>
      <dgm:spPr/>
      <dgm:t>
        <a:bodyPr/>
        <a:lstStyle/>
        <a:p>
          <a:pPr rtl="0"/>
          <a:r>
            <a:rPr lang="ru-RU" sz="2400" dirty="0" smtClean="0">
              <a:solidFill>
                <a:sysClr val="windowText" lastClr="000000"/>
              </a:solidFill>
            </a:rPr>
            <a:t>Строительство и модернизация систем водоснабжения населенных пунктов</a:t>
          </a:r>
          <a:endParaRPr lang="ru-RU" sz="2400" dirty="0">
            <a:solidFill>
              <a:sysClr val="windowText" lastClr="000000"/>
            </a:solidFill>
          </a:endParaRPr>
        </a:p>
      </dgm:t>
    </dgm:pt>
    <dgm:pt modelId="{36ABD581-9482-43EA-A45E-0EECD667A7A8}" type="parTrans" cxnId="{07664895-381F-46B3-90DB-423CE1420391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F8B1515E-B87E-4A84-B1DF-205E99F58F9A}" type="sibTrans" cxnId="{07664895-381F-46B3-90DB-423CE1420391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01D43C4E-CB34-41D1-B319-B9496F55E67A}">
      <dgm:prSet custT="1"/>
      <dgm:spPr/>
      <dgm:t>
        <a:bodyPr/>
        <a:lstStyle/>
        <a:p>
          <a:pPr rtl="0"/>
          <a:r>
            <a:rPr lang="ru-RU" sz="2400" dirty="0" smtClean="0">
              <a:solidFill>
                <a:sysClr val="windowText" lastClr="000000"/>
              </a:solidFill>
            </a:rPr>
            <a:t>Формирование комфортной среды проживания, за счет благоустроенного облика поселений</a:t>
          </a:r>
          <a:endParaRPr lang="ru-RU" sz="2400" dirty="0">
            <a:solidFill>
              <a:sysClr val="windowText" lastClr="000000"/>
            </a:solidFill>
          </a:endParaRPr>
        </a:p>
      </dgm:t>
    </dgm:pt>
    <dgm:pt modelId="{6381D0C4-3710-4E22-882A-F87801AED289}" type="parTrans" cxnId="{9FE277F9-11F4-4C31-9D58-A0291551BD4B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90DC7D85-7A13-45D8-80D2-5C0229B87781}" type="sibTrans" cxnId="{9FE277F9-11F4-4C31-9D58-A0291551BD4B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4326B479-47E5-42B7-8F7B-101395332E14}">
      <dgm:prSet custT="1"/>
      <dgm:spPr/>
      <dgm:t>
        <a:bodyPr/>
        <a:lstStyle/>
        <a:p>
          <a:pPr rtl="0"/>
          <a:r>
            <a:rPr lang="ru-RU" sz="2400" dirty="0" smtClean="0">
              <a:solidFill>
                <a:sysClr val="windowText" lastClr="000000"/>
              </a:solidFill>
            </a:rPr>
            <a:t>Формирование строительного кластера муниципального района</a:t>
          </a:r>
          <a:endParaRPr lang="ru-RU" sz="2400" dirty="0">
            <a:solidFill>
              <a:sysClr val="windowText" lastClr="000000"/>
            </a:solidFill>
          </a:endParaRPr>
        </a:p>
      </dgm:t>
    </dgm:pt>
    <dgm:pt modelId="{6944F220-BC51-420F-A09A-F64DB2DA14B4}" type="parTrans" cxnId="{F06B12CD-6A8E-4594-ABDA-77DE567D7978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1126DD87-31B9-481F-9040-F1637180AE36}" type="sibTrans" cxnId="{F06B12CD-6A8E-4594-ABDA-77DE567D7978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C5BE74DB-CBD8-4A95-8A02-A2EC9B1C68E1}">
      <dgm:prSet custT="1"/>
      <dgm:spPr/>
      <dgm:t>
        <a:bodyPr/>
        <a:lstStyle/>
        <a:p>
          <a:pPr rtl="0"/>
          <a:r>
            <a:rPr lang="ru-RU" sz="2400" dirty="0" smtClean="0">
              <a:solidFill>
                <a:sysClr val="windowText" lastClr="000000"/>
              </a:solidFill>
            </a:rPr>
            <a:t>Развитие мясомолочного животноводства</a:t>
          </a:r>
          <a:endParaRPr lang="ru-RU" sz="2400" dirty="0">
            <a:solidFill>
              <a:sysClr val="windowText" lastClr="000000"/>
            </a:solidFill>
          </a:endParaRPr>
        </a:p>
      </dgm:t>
    </dgm:pt>
    <dgm:pt modelId="{67AFA097-8596-4E9B-9E9A-AC893FEB66B5}" type="parTrans" cxnId="{1AE0BA9D-26EB-48DF-BDA7-2EE4432BC42F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6243B79E-79BE-40CF-92CB-783DCDC6F2FC}" type="sibTrans" cxnId="{1AE0BA9D-26EB-48DF-BDA7-2EE4432BC42F}">
      <dgm:prSet/>
      <dgm:spPr/>
      <dgm:t>
        <a:bodyPr/>
        <a:lstStyle/>
        <a:p>
          <a:endParaRPr lang="ru-RU" sz="2000">
            <a:solidFill>
              <a:sysClr val="windowText" lastClr="000000"/>
            </a:solidFill>
          </a:endParaRPr>
        </a:p>
      </dgm:t>
    </dgm:pt>
    <dgm:pt modelId="{487B1C69-D756-4444-8A41-9835370EE6F4}" type="pres">
      <dgm:prSet presAssocID="{4F643F89-FC39-4FA6-8FBF-60620BFB3D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F7188-23B2-4999-AE8E-CD3F7843D29C}" type="pres">
      <dgm:prSet presAssocID="{D80D77F4-A0D2-4B1B-A05A-3D943A004BB6}" presName="parentText" presStyleLbl="node1" presStyleIdx="0" presStyleCnt="4" custScaleY="78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3B39E-F14E-40FE-85C8-01E6269CDD0E}" type="pres">
      <dgm:prSet presAssocID="{F8B1515E-B87E-4A84-B1DF-205E99F58F9A}" presName="spacer" presStyleCnt="0"/>
      <dgm:spPr/>
    </dgm:pt>
    <dgm:pt modelId="{AE832257-9008-47F4-8E6E-DCCC10AE4140}" type="pres">
      <dgm:prSet presAssocID="{01D43C4E-CB34-41D1-B319-B9496F55E67A}" presName="parentText" presStyleLbl="node1" presStyleIdx="1" presStyleCnt="4" custScaleY="808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C09A9-9FC6-49DD-8AF1-8FF022687A25}" type="pres">
      <dgm:prSet presAssocID="{90DC7D85-7A13-45D8-80D2-5C0229B87781}" presName="spacer" presStyleCnt="0"/>
      <dgm:spPr/>
    </dgm:pt>
    <dgm:pt modelId="{84CD77CC-D6DF-47A8-952F-E8238F80EEF5}" type="pres">
      <dgm:prSet presAssocID="{4326B479-47E5-42B7-8F7B-101395332E1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BB8A0-FCAA-48C5-94F9-696213ED825B}" type="pres">
      <dgm:prSet presAssocID="{1126DD87-31B9-481F-9040-F1637180AE36}" presName="spacer" presStyleCnt="0"/>
      <dgm:spPr/>
    </dgm:pt>
    <dgm:pt modelId="{656005D9-31EC-4DF6-9D78-65206F649D30}" type="pres">
      <dgm:prSet presAssocID="{C5BE74DB-CBD8-4A95-8A02-A2EC9B1C68E1}" presName="parentText" presStyleLbl="node1" presStyleIdx="3" presStyleCnt="4" custScaleY="96100" custLinFactY="81991" custLinFactNeighborX="293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664895-381F-46B3-90DB-423CE1420391}" srcId="{4F643F89-FC39-4FA6-8FBF-60620BFB3DA1}" destId="{D80D77F4-A0D2-4B1B-A05A-3D943A004BB6}" srcOrd="0" destOrd="0" parTransId="{36ABD581-9482-43EA-A45E-0EECD667A7A8}" sibTransId="{F8B1515E-B87E-4A84-B1DF-205E99F58F9A}"/>
    <dgm:cxn modelId="{C1267E1D-7B9B-4801-A328-8C2B719E26AD}" type="presOf" srcId="{D80D77F4-A0D2-4B1B-A05A-3D943A004BB6}" destId="{6A6F7188-23B2-4999-AE8E-CD3F7843D29C}" srcOrd="0" destOrd="0" presId="urn:microsoft.com/office/officeart/2005/8/layout/vList2"/>
    <dgm:cxn modelId="{7323AE6F-8407-4A1C-AF42-78A6B1F95D46}" type="presOf" srcId="{C5BE74DB-CBD8-4A95-8A02-A2EC9B1C68E1}" destId="{656005D9-31EC-4DF6-9D78-65206F649D30}" srcOrd="0" destOrd="0" presId="urn:microsoft.com/office/officeart/2005/8/layout/vList2"/>
    <dgm:cxn modelId="{1AE0BA9D-26EB-48DF-BDA7-2EE4432BC42F}" srcId="{4F643F89-FC39-4FA6-8FBF-60620BFB3DA1}" destId="{C5BE74DB-CBD8-4A95-8A02-A2EC9B1C68E1}" srcOrd="3" destOrd="0" parTransId="{67AFA097-8596-4E9B-9E9A-AC893FEB66B5}" sibTransId="{6243B79E-79BE-40CF-92CB-783DCDC6F2FC}"/>
    <dgm:cxn modelId="{B2673EB7-33AF-4659-B7F2-7C68D1FBCCF3}" type="presOf" srcId="{4326B479-47E5-42B7-8F7B-101395332E14}" destId="{84CD77CC-D6DF-47A8-952F-E8238F80EEF5}" srcOrd="0" destOrd="0" presId="urn:microsoft.com/office/officeart/2005/8/layout/vList2"/>
    <dgm:cxn modelId="{9FE277F9-11F4-4C31-9D58-A0291551BD4B}" srcId="{4F643F89-FC39-4FA6-8FBF-60620BFB3DA1}" destId="{01D43C4E-CB34-41D1-B319-B9496F55E67A}" srcOrd="1" destOrd="0" parTransId="{6381D0C4-3710-4E22-882A-F87801AED289}" sibTransId="{90DC7D85-7A13-45D8-80D2-5C0229B87781}"/>
    <dgm:cxn modelId="{1FA23249-5BF0-4030-B52F-CC0C07AA935B}" type="presOf" srcId="{01D43C4E-CB34-41D1-B319-B9496F55E67A}" destId="{AE832257-9008-47F4-8E6E-DCCC10AE4140}" srcOrd="0" destOrd="0" presId="urn:microsoft.com/office/officeart/2005/8/layout/vList2"/>
    <dgm:cxn modelId="{2FD1B1C6-57A6-4E54-AC77-2784FEF1F58E}" type="presOf" srcId="{4F643F89-FC39-4FA6-8FBF-60620BFB3DA1}" destId="{487B1C69-D756-4444-8A41-9835370EE6F4}" srcOrd="0" destOrd="0" presId="urn:microsoft.com/office/officeart/2005/8/layout/vList2"/>
    <dgm:cxn modelId="{F06B12CD-6A8E-4594-ABDA-77DE567D7978}" srcId="{4F643F89-FC39-4FA6-8FBF-60620BFB3DA1}" destId="{4326B479-47E5-42B7-8F7B-101395332E14}" srcOrd="2" destOrd="0" parTransId="{6944F220-BC51-420F-A09A-F64DB2DA14B4}" sibTransId="{1126DD87-31B9-481F-9040-F1637180AE36}"/>
    <dgm:cxn modelId="{53E5F3C0-C667-4CC0-BFE6-D00F4B7C8621}" type="presParOf" srcId="{487B1C69-D756-4444-8A41-9835370EE6F4}" destId="{6A6F7188-23B2-4999-AE8E-CD3F7843D29C}" srcOrd="0" destOrd="0" presId="urn:microsoft.com/office/officeart/2005/8/layout/vList2"/>
    <dgm:cxn modelId="{0109AB35-AA60-452E-B1F1-EFED77366847}" type="presParOf" srcId="{487B1C69-D756-4444-8A41-9835370EE6F4}" destId="{A143B39E-F14E-40FE-85C8-01E6269CDD0E}" srcOrd="1" destOrd="0" presId="urn:microsoft.com/office/officeart/2005/8/layout/vList2"/>
    <dgm:cxn modelId="{F7D1C364-DC04-40FC-9379-7039EC4C46AC}" type="presParOf" srcId="{487B1C69-D756-4444-8A41-9835370EE6F4}" destId="{AE832257-9008-47F4-8E6E-DCCC10AE4140}" srcOrd="2" destOrd="0" presId="urn:microsoft.com/office/officeart/2005/8/layout/vList2"/>
    <dgm:cxn modelId="{24F70EAB-5982-4361-A64E-B2FD3BB003DE}" type="presParOf" srcId="{487B1C69-D756-4444-8A41-9835370EE6F4}" destId="{346C09A9-9FC6-49DD-8AF1-8FF022687A25}" srcOrd="3" destOrd="0" presId="urn:microsoft.com/office/officeart/2005/8/layout/vList2"/>
    <dgm:cxn modelId="{7E67B911-B863-4110-97FE-CEAAB52E1790}" type="presParOf" srcId="{487B1C69-D756-4444-8A41-9835370EE6F4}" destId="{84CD77CC-D6DF-47A8-952F-E8238F80EEF5}" srcOrd="4" destOrd="0" presId="urn:microsoft.com/office/officeart/2005/8/layout/vList2"/>
    <dgm:cxn modelId="{F63517C9-0CDF-4466-80FB-03FC5CCA953D}" type="presParOf" srcId="{487B1C69-D756-4444-8A41-9835370EE6F4}" destId="{257BB8A0-FCAA-48C5-94F9-696213ED825B}" srcOrd="5" destOrd="0" presId="urn:microsoft.com/office/officeart/2005/8/layout/vList2"/>
    <dgm:cxn modelId="{BCEFD39E-6AC3-4F8D-B35F-A38FBFB485C0}" type="presParOf" srcId="{487B1C69-D756-4444-8A41-9835370EE6F4}" destId="{656005D9-31EC-4DF6-9D78-65206F649D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DB6DD-29B5-456A-BB46-0E252E74BCD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E60FB25-1C05-4386-BC30-C0C7EE17D354}">
      <dgm:prSet/>
      <dgm:spPr/>
      <dgm:t>
        <a:bodyPr/>
        <a:lstStyle/>
        <a:p>
          <a:pPr rtl="0"/>
          <a:r>
            <a:rPr lang="ru-RU" dirty="0" smtClean="0"/>
            <a:t>Аннинский муниципальный район занимает площадь 2,1 тыс. кв. км и располагается в юго-восточной части Воронежской области. На территории района расположены  1 городское поселение и 22 сельских поселения. </a:t>
          </a:r>
          <a:endParaRPr lang="ru-RU" dirty="0"/>
        </a:p>
      </dgm:t>
    </dgm:pt>
    <dgm:pt modelId="{616CD496-A361-4D79-9AA1-E4948DBB5EBE}" type="parTrans" cxnId="{CEA8E134-6F79-4CA3-9DA4-67E404FA944B}">
      <dgm:prSet/>
      <dgm:spPr/>
      <dgm:t>
        <a:bodyPr/>
        <a:lstStyle/>
        <a:p>
          <a:endParaRPr lang="ru-RU"/>
        </a:p>
      </dgm:t>
    </dgm:pt>
    <dgm:pt modelId="{E7BDAEC2-9B57-4E9B-AE86-D428D4FA2FC9}" type="sibTrans" cxnId="{CEA8E134-6F79-4CA3-9DA4-67E404FA944B}">
      <dgm:prSet/>
      <dgm:spPr/>
      <dgm:t>
        <a:bodyPr/>
        <a:lstStyle/>
        <a:p>
          <a:endParaRPr lang="ru-RU"/>
        </a:p>
      </dgm:t>
    </dgm:pt>
    <dgm:pt modelId="{A422BEB8-F7B1-47A5-AE0E-5A44BDD3E2ED}" type="pres">
      <dgm:prSet presAssocID="{A4EDB6DD-29B5-456A-BB46-0E252E74BC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3B33B5-68E4-4129-A4AF-7BE19F431B0E}" type="pres">
      <dgm:prSet presAssocID="{5E60FB25-1C05-4386-BC30-C0C7EE17D354}" presName="parentText" presStyleLbl="node1" presStyleIdx="0" presStyleCnt="1" custLinFactNeighborX="1467" custLinFactNeighborY="26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0FDD9C-FCDD-478F-8AE7-C8DAB9717DD4}" type="presOf" srcId="{5E60FB25-1C05-4386-BC30-C0C7EE17D354}" destId="{B73B33B5-68E4-4129-A4AF-7BE19F431B0E}" srcOrd="0" destOrd="0" presId="urn:microsoft.com/office/officeart/2005/8/layout/vList2"/>
    <dgm:cxn modelId="{CEA8E134-6F79-4CA3-9DA4-67E404FA944B}" srcId="{A4EDB6DD-29B5-456A-BB46-0E252E74BCD7}" destId="{5E60FB25-1C05-4386-BC30-C0C7EE17D354}" srcOrd="0" destOrd="0" parTransId="{616CD496-A361-4D79-9AA1-E4948DBB5EBE}" sibTransId="{E7BDAEC2-9B57-4E9B-AE86-D428D4FA2FC9}"/>
    <dgm:cxn modelId="{FB8CADB6-9624-47EB-B1ED-139F82B64718}" type="presOf" srcId="{A4EDB6DD-29B5-456A-BB46-0E252E74BCD7}" destId="{A422BEB8-F7B1-47A5-AE0E-5A44BDD3E2ED}" srcOrd="0" destOrd="0" presId="urn:microsoft.com/office/officeart/2005/8/layout/vList2"/>
    <dgm:cxn modelId="{49DF1C63-1046-4CB9-8FB6-C2AB2FEEA5F0}" type="presParOf" srcId="{A422BEB8-F7B1-47A5-AE0E-5A44BDD3E2ED}" destId="{B73B33B5-68E4-4129-A4AF-7BE19F431B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AE37EE-771E-4D63-94E0-C71198162F8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2BF4E01-8BDE-4063-8E9A-F823675B0B03}">
      <dgm:prSet/>
      <dgm:spPr/>
      <dgm:t>
        <a:bodyPr/>
        <a:lstStyle/>
        <a:p>
          <a:pPr rtl="0"/>
          <a:r>
            <a:rPr lang="ru-RU" dirty="0" smtClean="0"/>
            <a:t>Аннинский район  образован 30 июля 1928 </a:t>
          </a:r>
          <a:endParaRPr lang="ru-RU" dirty="0"/>
        </a:p>
      </dgm:t>
    </dgm:pt>
    <dgm:pt modelId="{4CE7A31D-FECE-4D25-8093-F9D3E599ACBF}" type="parTrans" cxnId="{F8BEA0F5-5B6A-489C-90C6-C40A1E2878C3}">
      <dgm:prSet/>
      <dgm:spPr/>
      <dgm:t>
        <a:bodyPr/>
        <a:lstStyle/>
        <a:p>
          <a:endParaRPr lang="ru-RU"/>
        </a:p>
      </dgm:t>
    </dgm:pt>
    <dgm:pt modelId="{192566E2-168F-4BDD-898E-F4A70B800C60}" type="sibTrans" cxnId="{F8BEA0F5-5B6A-489C-90C6-C40A1E2878C3}">
      <dgm:prSet/>
      <dgm:spPr/>
      <dgm:t>
        <a:bodyPr/>
        <a:lstStyle/>
        <a:p>
          <a:endParaRPr lang="ru-RU"/>
        </a:p>
      </dgm:t>
    </dgm:pt>
    <dgm:pt modelId="{A97AFEC4-63C1-4B32-B7F1-FBD0B89D1F64}" type="pres">
      <dgm:prSet presAssocID="{0AAE37EE-771E-4D63-94E0-C71198162F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B133C9-ECC0-418F-B1E7-4B2C2DAF4176}" type="pres">
      <dgm:prSet presAssocID="{D2BF4E01-8BDE-4063-8E9A-F823675B0B03}" presName="parentText" presStyleLbl="node1" presStyleIdx="0" presStyleCnt="1" custLinFactNeighborX="-2299" custLinFactNeighborY="-6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BEA0F5-5B6A-489C-90C6-C40A1E2878C3}" srcId="{0AAE37EE-771E-4D63-94E0-C71198162F80}" destId="{D2BF4E01-8BDE-4063-8E9A-F823675B0B03}" srcOrd="0" destOrd="0" parTransId="{4CE7A31D-FECE-4D25-8093-F9D3E599ACBF}" sibTransId="{192566E2-168F-4BDD-898E-F4A70B800C60}"/>
    <dgm:cxn modelId="{7EF282F4-CBE0-43B3-831B-52398B283C2D}" type="presOf" srcId="{0AAE37EE-771E-4D63-94E0-C71198162F80}" destId="{A97AFEC4-63C1-4B32-B7F1-FBD0B89D1F64}" srcOrd="0" destOrd="0" presId="urn:microsoft.com/office/officeart/2005/8/layout/vList2"/>
    <dgm:cxn modelId="{B07492DF-8D34-4E79-91AF-E2B3DE06B358}" type="presOf" srcId="{D2BF4E01-8BDE-4063-8E9A-F823675B0B03}" destId="{6FB133C9-ECC0-418F-B1E7-4B2C2DAF4176}" srcOrd="0" destOrd="0" presId="urn:microsoft.com/office/officeart/2005/8/layout/vList2"/>
    <dgm:cxn modelId="{FD2E3DA3-DB3E-42D8-9D2E-D7A27B9912D1}" type="presParOf" srcId="{A97AFEC4-63C1-4B32-B7F1-FBD0B89D1F64}" destId="{6FB133C9-ECC0-418F-B1E7-4B2C2DAF41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7D9155-8618-4B6F-A529-8362340801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3D6EF-9928-4BBF-8C41-E62BA4C3C1A2}">
      <dgm:prSet/>
      <dgm:spPr/>
      <dgm:t>
        <a:bodyPr/>
        <a:lstStyle/>
        <a:p>
          <a:pPr algn="ctr" rtl="0"/>
          <a:r>
            <a:rPr lang="ru-RU" i="0" baseline="0" dirty="0" smtClean="0"/>
            <a:t>Среднегодовая численность постоянного населения района за 2016 год </a:t>
          </a:r>
          <a:r>
            <a:rPr lang="ru-RU" b="1" i="0" baseline="0" dirty="0" smtClean="0"/>
            <a:t>составила 40,9  тыс. человек.</a:t>
          </a:r>
          <a:endParaRPr lang="ru-RU" dirty="0"/>
        </a:p>
      </dgm:t>
    </dgm:pt>
    <dgm:pt modelId="{17081896-89C5-428F-82A3-DB99DE129778}" type="parTrans" cxnId="{529B656F-3297-4BA9-959F-9A6C8425CF7F}">
      <dgm:prSet/>
      <dgm:spPr/>
      <dgm:t>
        <a:bodyPr/>
        <a:lstStyle/>
        <a:p>
          <a:endParaRPr lang="ru-RU"/>
        </a:p>
      </dgm:t>
    </dgm:pt>
    <dgm:pt modelId="{394C24DA-4892-42DA-8B15-C194E1320284}" type="sibTrans" cxnId="{529B656F-3297-4BA9-959F-9A6C8425CF7F}">
      <dgm:prSet/>
      <dgm:spPr/>
      <dgm:t>
        <a:bodyPr/>
        <a:lstStyle/>
        <a:p>
          <a:endParaRPr lang="ru-RU"/>
        </a:p>
      </dgm:t>
    </dgm:pt>
    <dgm:pt modelId="{6B63E3EB-DE53-4A6A-ACC2-ADE2EFBA6647}" type="pres">
      <dgm:prSet presAssocID="{E07D9155-8618-4B6F-A529-8362340801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51838A-32C8-4381-ACCA-1A70EB86E6E5}" type="pres">
      <dgm:prSet presAssocID="{C3D3D6EF-9928-4BBF-8C41-E62BA4C3C1A2}" presName="parentText" presStyleLbl="node1" presStyleIdx="0" presStyleCnt="1" custLinFactNeighborY="2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3698B5-5159-48AA-BF16-33EC41113A26}" type="presOf" srcId="{E07D9155-8618-4B6F-A529-836234080114}" destId="{6B63E3EB-DE53-4A6A-ACC2-ADE2EFBA6647}" srcOrd="0" destOrd="0" presId="urn:microsoft.com/office/officeart/2005/8/layout/vList2"/>
    <dgm:cxn modelId="{529B656F-3297-4BA9-959F-9A6C8425CF7F}" srcId="{E07D9155-8618-4B6F-A529-836234080114}" destId="{C3D3D6EF-9928-4BBF-8C41-E62BA4C3C1A2}" srcOrd="0" destOrd="0" parTransId="{17081896-89C5-428F-82A3-DB99DE129778}" sibTransId="{394C24DA-4892-42DA-8B15-C194E1320284}"/>
    <dgm:cxn modelId="{B1D5E2CF-324E-47AF-B196-AB91D03B510B}" type="presOf" srcId="{C3D3D6EF-9928-4BBF-8C41-E62BA4C3C1A2}" destId="{F551838A-32C8-4381-ACCA-1A70EB86E6E5}" srcOrd="0" destOrd="0" presId="urn:microsoft.com/office/officeart/2005/8/layout/vList2"/>
    <dgm:cxn modelId="{22A1C21F-542F-404E-AC51-FF6408A58EA7}" type="presParOf" srcId="{6B63E3EB-DE53-4A6A-ACC2-ADE2EFBA6647}" destId="{F551838A-32C8-4381-ACCA-1A70EB86E6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F2F5D1-5B9F-4565-9D03-F217FE90930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2A79BC-421A-467D-8522-65A212B2A0B2}">
      <dgm:prSet/>
      <dgm:spPr/>
      <dgm:t>
        <a:bodyPr/>
        <a:lstStyle/>
        <a:p>
          <a:pPr rtl="0"/>
          <a:r>
            <a:rPr lang="ru-RU" b="0" i="0" baseline="0" dirty="0" smtClean="0"/>
            <a:t>Расположен в 100 км к юго-востоку от Воронежа. С областным центром связан железной дорогой и автотрассой. Граничит на севере с </a:t>
          </a:r>
          <a:r>
            <a:rPr lang="ru-RU" b="0" i="0" baseline="0" dirty="0" err="1" smtClean="0"/>
            <a:t>Эртильским</a:t>
          </a:r>
          <a:r>
            <a:rPr lang="ru-RU" b="0" i="0" baseline="0" dirty="0" smtClean="0"/>
            <a:t> и Терновским районами, на востоке – с Грибановским и Новохоперским, на юге – с </a:t>
          </a:r>
          <a:r>
            <a:rPr lang="ru-RU" b="0" i="0" baseline="0" dirty="0" err="1" smtClean="0"/>
            <a:t>Таловским</a:t>
          </a:r>
          <a:r>
            <a:rPr lang="ru-RU" b="0" i="0" baseline="0" dirty="0" smtClean="0"/>
            <a:t> и Бобровским, на западе с </a:t>
          </a:r>
          <a:r>
            <a:rPr lang="ru-RU" b="0" i="0" baseline="0" dirty="0" err="1" smtClean="0"/>
            <a:t>Панинским</a:t>
          </a:r>
          <a:r>
            <a:rPr lang="ru-RU" b="0" i="0" baseline="0" dirty="0" smtClean="0"/>
            <a:t>. </a:t>
          </a:r>
          <a:endParaRPr lang="ru-RU" dirty="0"/>
        </a:p>
      </dgm:t>
    </dgm:pt>
    <dgm:pt modelId="{7F633578-0D29-4F43-B492-A9849B493A4E}" type="parTrans" cxnId="{C6074809-8FE4-4FE2-874D-24A6F44CFF40}">
      <dgm:prSet/>
      <dgm:spPr/>
      <dgm:t>
        <a:bodyPr/>
        <a:lstStyle/>
        <a:p>
          <a:endParaRPr lang="ru-RU"/>
        </a:p>
      </dgm:t>
    </dgm:pt>
    <dgm:pt modelId="{01640D5A-3B32-4926-93E7-0975CB0AA3B6}" type="sibTrans" cxnId="{C6074809-8FE4-4FE2-874D-24A6F44CFF40}">
      <dgm:prSet/>
      <dgm:spPr/>
      <dgm:t>
        <a:bodyPr/>
        <a:lstStyle/>
        <a:p>
          <a:endParaRPr lang="ru-RU"/>
        </a:p>
      </dgm:t>
    </dgm:pt>
    <dgm:pt modelId="{5C9B0B47-8E8A-422C-ADE9-0F3B0C609DD0}" type="pres">
      <dgm:prSet presAssocID="{93F2F5D1-5B9F-4565-9D03-F217FE9093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93C60E-78D2-4AEE-9D59-3BCB9E7501B4}" type="pres">
      <dgm:prSet presAssocID="{272A79BC-421A-467D-8522-65A212B2A0B2}" presName="parentText" presStyleLbl="node1" presStyleIdx="0" presStyleCnt="1" custLinFactNeighborY="-8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F96B05-6735-4C28-9592-D476B907D9F2}" type="presOf" srcId="{272A79BC-421A-467D-8522-65A212B2A0B2}" destId="{9293C60E-78D2-4AEE-9D59-3BCB9E7501B4}" srcOrd="0" destOrd="0" presId="urn:microsoft.com/office/officeart/2005/8/layout/vList2"/>
    <dgm:cxn modelId="{C6074809-8FE4-4FE2-874D-24A6F44CFF40}" srcId="{93F2F5D1-5B9F-4565-9D03-F217FE909307}" destId="{272A79BC-421A-467D-8522-65A212B2A0B2}" srcOrd="0" destOrd="0" parTransId="{7F633578-0D29-4F43-B492-A9849B493A4E}" sibTransId="{01640D5A-3B32-4926-93E7-0975CB0AA3B6}"/>
    <dgm:cxn modelId="{06B5B720-F0B1-410E-BB4F-E5691DE45315}" type="presOf" srcId="{93F2F5D1-5B9F-4565-9D03-F217FE909307}" destId="{5C9B0B47-8E8A-422C-ADE9-0F3B0C609DD0}" srcOrd="0" destOrd="0" presId="urn:microsoft.com/office/officeart/2005/8/layout/vList2"/>
    <dgm:cxn modelId="{87D0F871-F1AA-4DC6-A3C0-3F107EA1F6DF}" type="presParOf" srcId="{5C9B0B47-8E8A-422C-ADE9-0F3B0C609DD0}" destId="{9293C60E-78D2-4AEE-9D59-3BCB9E7501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6BF207-6B86-4969-9FA4-821951AE4FE8}" type="doc">
      <dgm:prSet loTypeId="urn:microsoft.com/office/officeart/2008/layout/VerticalAccent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10FF20-E434-422D-955D-026C7197AC81}">
      <dgm:prSet custT="1"/>
      <dgm:spPr/>
      <dgm:t>
        <a:bodyPr/>
        <a:lstStyle/>
        <a:p>
          <a:pPr rtl="0"/>
          <a:r>
            <a:rPr lang="ru-RU" sz="1400" b="1" dirty="0" smtClean="0"/>
            <a:t>Распоряжение администрации Аннинского муниципального района от 15.12.2016г. №401-р «О разработке проекта стратегии социально-экономического развития Аннинского муниципального района Воронежской области не период до 2035 года».</a:t>
          </a:r>
          <a:endParaRPr lang="ru-RU" sz="1400" dirty="0"/>
        </a:p>
      </dgm:t>
    </dgm:pt>
    <dgm:pt modelId="{EF22C7E2-AEF1-41D7-8222-06B7D2F8BD88}" type="parTrans" cxnId="{999691B2-C64E-43E5-9AC9-E5D7DBE3EF64}">
      <dgm:prSet/>
      <dgm:spPr/>
      <dgm:t>
        <a:bodyPr/>
        <a:lstStyle/>
        <a:p>
          <a:endParaRPr lang="ru-RU" sz="1400"/>
        </a:p>
      </dgm:t>
    </dgm:pt>
    <dgm:pt modelId="{7234CC07-CEF1-462D-88BC-3D1BEAA6073D}" type="sibTrans" cxnId="{999691B2-C64E-43E5-9AC9-E5D7DBE3EF64}">
      <dgm:prSet/>
      <dgm:spPr/>
      <dgm:t>
        <a:bodyPr/>
        <a:lstStyle/>
        <a:p>
          <a:endParaRPr lang="ru-RU" sz="1400"/>
        </a:p>
      </dgm:t>
    </dgm:pt>
    <dgm:pt modelId="{73E72E3C-A8F8-401A-AAE3-5B47FEDB9514}">
      <dgm:prSet custT="1"/>
      <dgm:spPr/>
      <dgm:t>
        <a:bodyPr/>
        <a:lstStyle/>
        <a:p>
          <a:pPr rtl="0"/>
          <a:r>
            <a:rPr lang="ru-RU" sz="1400" b="1" dirty="0" smtClean="0"/>
            <a:t>Распоряжение администрации Аннинского муниципального района от 21.12.2016г. №408-р «О составе рабочей группы по разработке Стратегии социально-экономического развития Аннинского муниципального района Воронежской области на период до 2035 года».</a:t>
          </a:r>
          <a:endParaRPr lang="ru-RU" sz="1400" dirty="0"/>
        </a:p>
      </dgm:t>
    </dgm:pt>
    <dgm:pt modelId="{215A34E1-31F6-40B8-9363-B7AAF317BAE7}" type="parTrans" cxnId="{4227AA27-3D8F-4225-ADB1-F7E93CAA9E33}">
      <dgm:prSet/>
      <dgm:spPr/>
      <dgm:t>
        <a:bodyPr/>
        <a:lstStyle/>
        <a:p>
          <a:endParaRPr lang="ru-RU" sz="1400"/>
        </a:p>
      </dgm:t>
    </dgm:pt>
    <dgm:pt modelId="{14C4C87A-67ED-4053-A2EF-41ED91B5C8FE}" type="sibTrans" cxnId="{4227AA27-3D8F-4225-ADB1-F7E93CAA9E33}">
      <dgm:prSet/>
      <dgm:spPr/>
      <dgm:t>
        <a:bodyPr/>
        <a:lstStyle/>
        <a:p>
          <a:endParaRPr lang="ru-RU" sz="1400"/>
        </a:p>
      </dgm:t>
    </dgm:pt>
    <dgm:pt modelId="{8A61D91B-60F3-458B-9611-BF0F54C722CF}">
      <dgm:prSet custT="1"/>
      <dgm:spPr/>
      <dgm:t>
        <a:bodyPr/>
        <a:lstStyle/>
        <a:p>
          <a:pPr rtl="0"/>
          <a:r>
            <a:rPr lang="ru-RU" sz="1400" b="1" dirty="0" smtClean="0"/>
            <a:t>План разработки Стратегии социально-экономического развития Аннинского муниципального района Воронежской области на период до 2035 года, утвержден 23 декабря 2016 года.</a:t>
          </a:r>
          <a:endParaRPr lang="ru-RU" sz="1400" dirty="0"/>
        </a:p>
      </dgm:t>
    </dgm:pt>
    <dgm:pt modelId="{E395D367-2067-470B-AAE5-33D5E7BD1EEA}" type="parTrans" cxnId="{EA3250B3-2623-4A52-AE25-0730C8B223C3}">
      <dgm:prSet/>
      <dgm:spPr/>
      <dgm:t>
        <a:bodyPr/>
        <a:lstStyle/>
        <a:p>
          <a:endParaRPr lang="ru-RU" sz="1400"/>
        </a:p>
      </dgm:t>
    </dgm:pt>
    <dgm:pt modelId="{B9D84A69-A11E-43FE-9941-8B065175EBE4}" type="sibTrans" cxnId="{EA3250B3-2623-4A52-AE25-0730C8B223C3}">
      <dgm:prSet/>
      <dgm:spPr/>
      <dgm:t>
        <a:bodyPr/>
        <a:lstStyle/>
        <a:p>
          <a:endParaRPr lang="ru-RU" sz="1400"/>
        </a:p>
      </dgm:t>
    </dgm:pt>
    <dgm:pt modelId="{73D066C3-E188-4C02-8BB9-565F40D254C6}">
      <dgm:prSet custT="1"/>
      <dgm:spPr/>
      <dgm:t>
        <a:bodyPr/>
        <a:lstStyle/>
        <a:p>
          <a:pPr rtl="0"/>
          <a:r>
            <a:rPr lang="ru-RU" sz="1400" b="1" smtClean="0"/>
            <a:t>План подготовки документов стратегического планирования в рамках Федерального закона №172-ФЗ от 28.06.2014г. «О стратегическом планировании в Российской Федерации» на 2017-2018гг.», утвержден 23 декабря 2016 года.</a:t>
          </a:r>
          <a:endParaRPr lang="ru-RU" sz="1400"/>
        </a:p>
      </dgm:t>
    </dgm:pt>
    <dgm:pt modelId="{40A0D068-3CB1-4C0E-9BA8-9196ADD92200}" type="parTrans" cxnId="{6F53A48B-38E2-4DEE-A3CD-2A5A5F451D26}">
      <dgm:prSet/>
      <dgm:spPr/>
      <dgm:t>
        <a:bodyPr/>
        <a:lstStyle/>
        <a:p>
          <a:endParaRPr lang="ru-RU" sz="1400"/>
        </a:p>
      </dgm:t>
    </dgm:pt>
    <dgm:pt modelId="{5AEB36B5-36A3-442B-95CF-0402930E57C0}" type="sibTrans" cxnId="{6F53A48B-38E2-4DEE-A3CD-2A5A5F451D26}">
      <dgm:prSet/>
      <dgm:spPr/>
      <dgm:t>
        <a:bodyPr/>
        <a:lstStyle/>
        <a:p>
          <a:endParaRPr lang="ru-RU" sz="1400"/>
        </a:p>
      </dgm:t>
    </dgm:pt>
    <dgm:pt modelId="{C43E2694-0923-47E9-87F9-655AF17ADC33}">
      <dgm:prSet custT="1"/>
      <dgm:spPr/>
      <dgm:t>
        <a:bodyPr/>
        <a:lstStyle/>
        <a:p>
          <a:pPr rtl="0"/>
          <a:r>
            <a:rPr lang="ru-RU" sz="1400" b="1" dirty="0" smtClean="0"/>
            <a:t>Протоколы заседаний рабочей группы по разработки Стратегии социально-экономического развития Аннинского муниципального района Воронежской области на период до 2035 года №1 от 25.01.2017, № 2 от 28.02.2017</a:t>
          </a:r>
          <a:endParaRPr lang="ru-RU" sz="1400" dirty="0"/>
        </a:p>
      </dgm:t>
    </dgm:pt>
    <dgm:pt modelId="{D8D28A42-A99C-4226-B348-A3FED0D85B2E}" type="parTrans" cxnId="{E0888BB4-C46B-4501-8C69-B4582031D0D3}">
      <dgm:prSet/>
      <dgm:spPr/>
      <dgm:t>
        <a:bodyPr/>
        <a:lstStyle/>
        <a:p>
          <a:endParaRPr lang="ru-RU" sz="1400"/>
        </a:p>
      </dgm:t>
    </dgm:pt>
    <dgm:pt modelId="{C832D8C3-ACCF-4110-B896-725613FF02BD}" type="sibTrans" cxnId="{E0888BB4-C46B-4501-8C69-B4582031D0D3}">
      <dgm:prSet/>
      <dgm:spPr/>
      <dgm:t>
        <a:bodyPr/>
        <a:lstStyle/>
        <a:p>
          <a:endParaRPr lang="ru-RU" sz="1400"/>
        </a:p>
      </dgm:t>
    </dgm:pt>
    <dgm:pt modelId="{CF951462-ED6D-43AD-A488-F97218A48795}" type="pres">
      <dgm:prSet presAssocID="{CB6BF207-6B86-4969-9FA4-821951AE4FE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735D7C12-C89F-414E-B21B-FF23B8E43C7B}" type="pres">
      <dgm:prSet presAssocID="{1B10FF20-E434-422D-955D-026C7197AC81}" presName="parenttextcomposite" presStyleCnt="0"/>
      <dgm:spPr/>
    </dgm:pt>
    <dgm:pt modelId="{531C1E0D-2889-49B2-BDE4-A38F416649FE}" type="pres">
      <dgm:prSet presAssocID="{1B10FF20-E434-422D-955D-026C7197AC81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FA449-1C4E-4A67-A3D5-9B2A785FDED5}" type="pres">
      <dgm:prSet presAssocID="{1B10FF20-E434-422D-955D-026C7197AC81}" presName="parallelogramComposite" presStyleCnt="0"/>
      <dgm:spPr/>
    </dgm:pt>
    <dgm:pt modelId="{30E59B85-D7C8-45B7-9B82-02245241CFC3}" type="pres">
      <dgm:prSet presAssocID="{1B10FF20-E434-422D-955D-026C7197AC81}" presName="parallelogram1" presStyleLbl="alignNode1" presStyleIdx="0" presStyleCnt="35"/>
      <dgm:spPr/>
    </dgm:pt>
    <dgm:pt modelId="{F6C593FE-5437-440E-810D-3FC3D2BAB4DD}" type="pres">
      <dgm:prSet presAssocID="{1B10FF20-E434-422D-955D-026C7197AC81}" presName="parallelogram2" presStyleLbl="alignNode1" presStyleIdx="1" presStyleCnt="35"/>
      <dgm:spPr/>
    </dgm:pt>
    <dgm:pt modelId="{EF670A76-410A-4EB2-8F03-5D30C7338CFD}" type="pres">
      <dgm:prSet presAssocID="{1B10FF20-E434-422D-955D-026C7197AC81}" presName="parallelogram3" presStyleLbl="alignNode1" presStyleIdx="2" presStyleCnt="35"/>
      <dgm:spPr/>
    </dgm:pt>
    <dgm:pt modelId="{6F1DE501-D9D2-46AE-8488-ED1EA768813E}" type="pres">
      <dgm:prSet presAssocID="{1B10FF20-E434-422D-955D-026C7197AC81}" presName="parallelogram4" presStyleLbl="alignNode1" presStyleIdx="3" presStyleCnt="35"/>
      <dgm:spPr/>
    </dgm:pt>
    <dgm:pt modelId="{B8D1E9E3-F220-4A23-92E6-D4B320CDFA49}" type="pres">
      <dgm:prSet presAssocID="{1B10FF20-E434-422D-955D-026C7197AC81}" presName="parallelogram5" presStyleLbl="alignNode1" presStyleIdx="4" presStyleCnt="35"/>
      <dgm:spPr/>
    </dgm:pt>
    <dgm:pt modelId="{AD2B682F-73B7-458B-A61E-B141448D5BA4}" type="pres">
      <dgm:prSet presAssocID="{1B10FF20-E434-422D-955D-026C7197AC81}" presName="parallelogram6" presStyleLbl="alignNode1" presStyleIdx="5" presStyleCnt="35"/>
      <dgm:spPr/>
    </dgm:pt>
    <dgm:pt modelId="{6DEA4320-50A6-4918-A3C2-A28C5DB4E434}" type="pres">
      <dgm:prSet presAssocID="{1B10FF20-E434-422D-955D-026C7197AC81}" presName="parallelogram7" presStyleLbl="alignNode1" presStyleIdx="6" presStyleCnt="35"/>
      <dgm:spPr/>
    </dgm:pt>
    <dgm:pt modelId="{29C5CB93-FFC4-4F16-B7E6-056B226507E6}" type="pres">
      <dgm:prSet presAssocID="{7234CC07-CEF1-462D-88BC-3D1BEAA6073D}" presName="sibTrans" presStyleCnt="0"/>
      <dgm:spPr/>
    </dgm:pt>
    <dgm:pt modelId="{808C5C40-E540-46ED-9600-31C82A412FF9}" type="pres">
      <dgm:prSet presAssocID="{73E72E3C-A8F8-401A-AAE3-5B47FEDB9514}" presName="parenttextcomposite" presStyleCnt="0"/>
      <dgm:spPr/>
    </dgm:pt>
    <dgm:pt modelId="{DA42F51E-1E6F-4988-88F0-2AA81A764483}" type="pres">
      <dgm:prSet presAssocID="{73E72E3C-A8F8-401A-AAE3-5B47FEDB9514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AE9AE-D426-48B0-9E85-CBE43E900A51}" type="pres">
      <dgm:prSet presAssocID="{73E72E3C-A8F8-401A-AAE3-5B47FEDB9514}" presName="parallelogramComposite" presStyleCnt="0"/>
      <dgm:spPr/>
    </dgm:pt>
    <dgm:pt modelId="{5C508368-2880-4CB9-8E8D-430A6889C75B}" type="pres">
      <dgm:prSet presAssocID="{73E72E3C-A8F8-401A-AAE3-5B47FEDB9514}" presName="parallelogram1" presStyleLbl="alignNode1" presStyleIdx="7" presStyleCnt="35"/>
      <dgm:spPr/>
    </dgm:pt>
    <dgm:pt modelId="{67702887-B0B5-4474-A7E4-7AE9BD2E74F3}" type="pres">
      <dgm:prSet presAssocID="{73E72E3C-A8F8-401A-AAE3-5B47FEDB9514}" presName="parallelogram2" presStyleLbl="alignNode1" presStyleIdx="8" presStyleCnt="35"/>
      <dgm:spPr/>
    </dgm:pt>
    <dgm:pt modelId="{CE5E9046-6B84-466B-BB0E-A92A78683F73}" type="pres">
      <dgm:prSet presAssocID="{73E72E3C-A8F8-401A-AAE3-5B47FEDB9514}" presName="parallelogram3" presStyleLbl="alignNode1" presStyleIdx="9" presStyleCnt="35"/>
      <dgm:spPr/>
    </dgm:pt>
    <dgm:pt modelId="{CAC3FEEB-F51D-41D0-ACFD-E5B340D7DA48}" type="pres">
      <dgm:prSet presAssocID="{73E72E3C-A8F8-401A-AAE3-5B47FEDB9514}" presName="parallelogram4" presStyleLbl="alignNode1" presStyleIdx="10" presStyleCnt="35"/>
      <dgm:spPr/>
    </dgm:pt>
    <dgm:pt modelId="{EB893D96-725C-4F8A-B88E-C1C51461095A}" type="pres">
      <dgm:prSet presAssocID="{73E72E3C-A8F8-401A-AAE3-5B47FEDB9514}" presName="parallelogram5" presStyleLbl="alignNode1" presStyleIdx="11" presStyleCnt="35"/>
      <dgm:spPr/>
    </dgm:pt>
    <dgm:pt modelId="{6B82C88D-7530-423F-974D-BFD64F45498C}" type="pres">
      <dgm:prSet presAssocID="{73E72E3C-A8F8-401A-AAE3-5B47FEDB9514}" presName="parallelogram6" presStyleLbl="alignNode1" presStyleIdx="12" presStyleCnt="35"/>
      <dgm:spPr/>
    </dgm:pt>
    <dgm:pt modelId="{27CE4F0C-12A3-41F7-BB8F-6804CD7875AA}" type="pres">
      <dgm:prSet presAssocID="{73E72E3C-A8F8-401A-AAE3-5B47FEDB9514}" presName="parallelogram7" presStyleLbl="alignNode1" presStyleIdx="13" presStyleCnt="35"/>
      <dgm:spPr/>
    </dgm:pt>
    <dgm:pt modelId="{391DE24C-05CA-4E65-BAC4-F65314EA336C}" type="pres">
      <dgm:prSet presAssocID="{14C4C87A-67ED-4053-A2EF-41ED91B5C8FE}" presName="sibTrans" presStyleCnt="0"/>
      <dgm:spPr/>
    </dgm:pt>
    <dgm:pt modelId="{34BDBF5D-DF83-41BC-8802-068E34F7944B}" type="pres">
      <dgm:prSet presAssocID="{8A61D91B-60F3-458B-9611-BF0F54C722CF}" presName="parenttextcomposite" presStyleCnt="0"/>
      <dgm:spPr/>
    </dgm:pt>
    <dgm:pt modelId="{AECDEE01-D0FD-4CCD-A878-71C315EA9F9F}" type="pres">
      <dgm:prSet presAssocID="{8A61D91B-60F3-458B-9611-BF0F54C722CF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44457-E0EE-4F38-B7C0-7E2E4B7E5193}" type="pres">
      <dgm:prSet presAssocID="{8A61D91B-60F3-458B-9611-BF0F54C722CF}" presName="parallelogramComposite" presStyleCnt="0"/>
      <dgm:spPr/>
    </dgm:pt>
    <dgm:pt modelId="{A6BD35D2-08BB-4CCB-9D06-19810A0D8A6E}" type="pres">
      <dgm:prSet presAssocID="{8A61D91B-60F3-458B-9611-BF0F54C722CF}" presName="parallelogram1" presStyleLbl="alignNode1" presStyleIdx="14" presStyleCnt="35"/>
      <dgm:spPr/>
    </dgm:pt>
    <dgm:pt modelId="{70BC07FA-AA1D-4CD5-9BA8-A40105BDDDE2}" type="pres">
      <dgm:prSet presAssocID="{8A61D91B-60F3-458B-9611-BF0F54C722CF}" presName="parallelogram2" presStyleLbl="alignNode1" presStyleIdx="15" presStyleCnt="35"/>
      <dgm:spPr/>
    </dgm:pt>
    <dgm:pt modelId="{0AD85B67-7DB1-4B8C-86D8-49F031DDF2FA}" type="pres">
      <dgm:prSet presAssocID="{8A61D91B-60F3-458B-9611-BF0F54C722CF}" presName="parallelogram3" presStyleLbl="alignNode1" presStyleIdx="16" presStyleCnt="35"/>
      <dgm:spPr/>
    </dgm:pt>
    <dgm:pt modelId="{0B671946-774D-442A-8271-CA0F71F11FB6}" type="pres">
      <dgm:prSet presAssocID="{8A61D91B-60F3-458B-9611-BF0F54C722CF}" presName="parallelogram4" presStyleLbl="alignNode1" presStyleIdx="17" presStyleCnt="35"/>
      <dgm:spPr/>
    </dgm:pt>
    <dgm:pt modelId="{20582586-35E1-49D7-83AF-80772CD90A6F}" type="pres">
      <dgm:prSet presAssocID="{8A61D91B-60F3-458B-9611-BF0F54C722CF}" presName="parallelogram5" presStyleLbl="alignNode1" presStyleIdx="18" presStyleCnt="35"/>
      <dgm:spPr/>
    </dgm:pt>
    <dgm:pt modelId="{80AD6279-F543-4222-A95D-372A2440B30C}" type="pres">
      <dgm:prSet presAssocID="{8A61D91B-60F3-458B-9611-BF0F54C722CF}" presName="parallelogram6" presStyleLbl="alignNode1" presStyleIdx="19" presStyleCnt="35"/>
      <dgm:spPr/>
    </dgm:pt>
    <dgm:pt modelId="{41898A3E-6063-4531-B05F-D6EDDE71D5A4}" type="pres">
      <dgm:prSet presAssocID="{8A61D91B-60F3-458B-9611-BF0F54C722CF}" presName="parallelogram7" presStyleLbl="alignNode1" presStyleIdx="20" presStyleCnt="35"/>
      <dgm:spPr/>
    </dgm:pt>
    <dgm:pt modelId="{A10726C2-D2F2-4C1D-AEEC-36307F0784C4}" type="pres">
      <dgm:prSet presAssocID="{B9D84A69-A11E-43FE-9941-8B065175EBE4}" presName="sibTrans" presStyleCnt="0"/>
      <dgm:spPr/>
    </dgm:pt>
    <dgm:pt modelId="{6803D848-09A1-4FC9-9B09-DDE5C5BEAF3D}" type="pres">
      <dgm:prSet presAssocID="{73D066C3-E188-4C02-8BB9-565F40D254C6}" presName="parenttextcomposite" presStyleCnt="0"/>
      <dgm:spPr/>
    </dgm:pt>
    <dgm:pt modelId="{63295D34-BC44-4D0B-848B-B46688A82877}" type="pres">
      <dgm:prSet presAssocID="{73D066C3-E188-4C02-8BB9-565F40D254C6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4E129-905D-4A2A-AA03-5B95611A0102}" type="pres">
      <dgm:prSet presAssocID="{73D066C3-E188-4C02-8BB9-565F40D254C6}" presName="parallelogramComposite" presStyleCnt="0"/>
      <dgm:spPr/>
    </dgm:pt>
    <dgm:pt modelId="{E566F078-072E-4231-BD7C-4619C5AB0073}" type="pres">
      <dgm:prSet presAssocID="{73D066C3-E188-4C02-8BB9-565F40D254C6}" presName="parallelogram1" presStyleLbl="alignNode1" presStyleIdx="21" presStyleCnt="35"/>
      <dgm:spPr/>
    </dgm:pt>
    <dgm:pt modelId="{E95EB80E-1AF2-455B-8F5C-599D01A3A4BE}" type="pres">
      <dgm:prSet presAssocID="{73D066C3-E188-4C02-8BB9-565F40D254C6}" presName="parallelogram2" presStyleLbl="alignNode1" presStyleIdx="22" presStyleCnt="35"/>
      <dgm:spPr/>
    </dgm:pt>
    <dgm:pt modelId="{9AB78D8D-330F-4FA0-AB11-8E9A5DB4457B}" type="pres">
      <dgm:prSet presAssocID="{73D066C3-E188-4C02-8BB9-565F40D254C6}" presName="parallelogram3" presStyleLbl="alignNode1" presStyleIdx="23" presStyleCnt="35"/>
      <dgm:spPr/>
    </dgm:pt>
    <dgm:pt modelId="{413A7F92-2414-4786-AE73-C60BE9F4027E}" type="pres">
      <dgm:prSet presAssocID="{73D066C3-E188-4C02-8BB9-565F40D254C6}" presName="parallelogram4" presStyleLbl="alignNode1" presStyleIdx="24" presStyleCnt="35"/>
      <dgm:spPr/>
    </dgm:pt>
    <dgm:pt modelId="{5211D1AD-5351-4EA7-9B23-E0C6A12C3A03}" type="pres">
      <dgm:prSet presAssocID="{73D066C3-E188-4C02-8BB9-565F40D254C6}" presName="parallelogram5" presStyleLbl="alignNode1" presStyleIdx="25" presStyleCnt="35"/>
      <dgm:spPr/>
    </dgm:pt>
    <dgm:pt modelId="{AC1707BC-76DA-4F7B-92BB-010443C3EAB1}" type="pres">
      <dgm:prSet presAssocID="{73D066C3-E188-4C02-8BB9-565F40D254C6}" presName="parallelogram6" presStyleLbl="alignNode1" presStyleIdx="26" presStyleCnt="35"/>
      <dgm:spPr/>
    </dgm:pt>
    <dgm:pt modelId="{D6C1B3F3-BF46-4697-8670-C56837E34043}" type="pres">
      <dgm:prSet presAssocID="{73D066C3-E188-4C02-8BB9-565F40D254C6}" presName="parallelogram7" presStyleLbl="alignNode1" presStyleIdx="27" presStyleCnt="35"/>
      <dgm:spPr/>
    </dgm:pt>
    <dgm:pt modelId="{B64BB03D-9CBC-479C-8D03-F1EF5C498145}" type="pres">
      <dgm:prSet presAssocID="{5AEB36B5-36A3-442B-95CF-0402930E57C0}" presName="sibTrans" presStyleCnt="0"/>
      <dgm:spPr/>
    </dgm:pt>
    <dgm:pt modelId="{2319D718-AF84-4BFA-A106-3A9501CEFA9D}" type="pres">
      <dgm:prSet presAssocID="{C43E2694-0923-47E9-87F9-655AF17ADC33}" presName="parenttextcomposite" presStyleCnt="0"/>
      <dgm:spPr/>
    </dgm:pt>
    <dgm:pt modelId="{25D20EE0-E986-4712-A419-205AD03B7775}" type="pres">
      <dgm:prSet presAssocID="{C43E2694-0923-47E9-87F9-655AF17ADC33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537AB-287D-42F0-AD93-02725614B25E}" type="pres">
      <dgm:prSet presAssocID="{C43E2694-0923-47E9-87F9-655AF17ADC33}" presName="parallelogramComposite" presStyleCnt="0"/>
      <dgm:spPr/>
    </dgm:pt>
    <dgm:pt modelId="{2D9C9C20-ABBC-4C79-B9E3-3FAE9D710AD6}" type="pres">
      <dgm:prSet presAssocID="{C43E2694-0923-47E9-87F9-655AF17ADC33}" presName="parallelogram1" presStyleLbl="alignNode1" presStyleIdx="28" presStyleCnt="35"/>
      <dgm:spPr/>
    </dgm:pt>
    <dgm:pt modelId="{9817F1F9-17BE-4243-ADCA-D486CAD827E2}" type="pres">
      <dgm:prSet presAssocID="{C43E2694-0923-47E9-87F9-655AF17ADC33}" presName="parallelogram2" presStyleLbl="alignNode1" presStyleIdx="29" presStyleCnt="35"/>
      <dgm:spPr/>
    </dgm:pt>
    <dgm:pt modelId="{A1B232F7-AE94-4169-A5B2-BB2C2D31A975}" type="pres">
      <dgm:prSet presAssocID="{C43E2694-0923-47E9-87F9-655AF17ADC33}" presName="parallelogram3" presStyleLbl="alignNode1" presStyleIdx="30" presStyleCnt="35"/>
      <dgm:spPr/>
    </dgm:pt>
    <dgm:pt modelId="{CE9C6D3C-0EBE-438A-86C7-AD562E952329}" type="pres">
      <dgm:prSet presAssocID="{C43E2694-0923-47E9-87F9-655AF17ADC33}" presName="parallelogram4" presStyleLbl="alignNode1" presStyleIdx="31" presStyleCnt="35"/>
      <dgm:spPr/>
    </dgm:pt>
    <dgm:pt modelId="{9CD6AAFF-7632-409C-8C90-CADA6096C228}" type="pres">
      <dgm:prSet presAssocID="{C43E2694-0923-47E9-87F9-655AF17ADC33}" presName="parallelogram5" presStyleLbl="alignNode1" presStyleIdx="32" presStyleCnt="35"/>
      <dgm:spPr/>
    </dgm:pt>
    <dgm:pt modelId="{494E9029-2BCD-4F22-925B-C7C44629660D}" type="pres">
      <dgm:prSet presAssocID="{C43E2694-0923-47E9-87F9-655AF17ADC33}" presName="parallelogram6" presStyleLbl="alignNode1" presStyleIdx="33" presStyleCnt="35"/>
      <dgm:spPr/>
    </dgm:pt>
    <dgm:pt modelId="{85FE57EA-91E2-45A9-8A85-EF751EE45502}" type="pres">
      <dgm:prSet presAssocID="{C43E2694-0923-47E9-87F9-655AF17ADC33}" presName="parallelogram7" presStyleLbl="alignNode1" presStyleIdx="34" presStyleCnt="35"/>
      <dgm:spPr/>
    </dgm:pt>
  </dgm:ptLst>
  <dgm:cxnLst>
    <dgm:cxn modelId="{C0268A61-88F7-4C78-B1D3-FE0C7B9A9DC6}" type="presOf" srcId="{73D066C3-E188-4C02-8BB9-565F40D254C6}" destId="{63295D34-BC44-4D0B-848B-B46688A82877}" srcOrd="0" destOrd="0" presId="urn:microsoft.com/office/officeart/2008/layout/VerticalAccentList"/>
    <dgm:cxn modelId="{2A38AD01-F0F3-4CF7-AF04-DEA434712076}" type="presOf" srcId="{8A61D91B-60F3-458B-9611-BF0F54C722CF}" destId="{AECDEE01-D0FD-4CCD-A878-71C315EA9F9F}" srcOrd="0" destOrd="0" presId="urn:microsoft.com/office/officeart/2008/layout/VerticalAccentList"/>
    <dgm:cxn modelId="{FBDFA85C-3FDA-4D6C-A221-80D89F874926}" type="presOf" srcId="{C43E2694-0923-47E9-87F9-655AF17ADC33}" destId="{25D20EE0-E986-4712-A419-205AD03B7775}" srcOrd="0" destOrd="0" presId="urn:microsoft.com/office/officeart/2008/layout/VerticalAccentList"/>
    <dgm:cxn modelId="{999691B2-C64E-43E5-9AC9-E5D7DBE3EF64}" srcId="{CB6BF207-6B86-4969-9FA4-821951AE4FE8}" destId="{1B10FF20-E434-422D-955D-026C7197AC81}" srcOrd="0" destOrd="0" parTransId="{EF22C7E2-AEF1-41D7-8222-06B7D2F8BD88}" sibTransId="{7234CC07-CEF1-462D-88BC-3D1BEAA6073D}"/>
    <dgm:cxn modelId="{E0888BB4-C46B-4501-8C69-B4582031D0D3}" srcId="{CB6BF207-6B86-4969-9FA4-821951AE4FE8}" destId="{C43E2694-0923-47E9-87F9-655AF17ADC33}" srcOrd="4" destOrd="0" parTransId="{D8D28A42-A99C-4226-B348-A3FED0D85B2E}" sibTransId="{C832D8C3-ACCF-4110-B896-725613FF02BD}"/>
    <dgm:cxn modelId="{EA3250B3-2623-4A52-AE25-0730C8B223C3}" srcId="{CB6BF207-6B86-4969-9FA4-821951AE4FE8}" destId="{8A61D91B-60F3-458B-9611-BF0F54C722CF}" srcOrd="2" destOrd="0" parTransId="{E395D367-2067-470B-AAE5-33D5E7BD1EEA}" sibTransId="{B9D84A69-A11E-43FE-9941-8B065175EBE4}"/>
    <dgm:cxn modelId="{6F53A48B-38E2-4DEE-A3CD-2A5A5F451D26}" srcId="{CB6BF207-6B86-4969-9FA4-821951AE4FE8}" destId="{73D066C3-E188-4C02-8BB9-565F40D254C6}" srcOrd="3" destOrd="0" parTransId="{40A0D068-3CB1-4C0E-9BA8-9196ADD92200}" sibTransId="{5AEB36B5-36A3-442B-95CF-0402930E57C0}"/>
    <dgm:cxn modelId="{C92C74C8-B530-4B3C-9B5B-54783925291F}" type="presOf" srcId="{73E72E3C-A8F8-401A-AAE3-5B47FEDB9514}" destId="{DA42F51E-1E6F-4988-88F0-2AA81A764483}" srcOrd="0" destOrd="0" presId="urn:microsoft.com/office/officeart/2008/layout/VerticalAccentList"/>
    <dgm:cxn modelId="{4227AA27-3D8F-4225-ADB1-F7E93CAA9E33}" srcId="{CB6BF207-6B86-4969-9FA4-821951AE4FE8}" destId="{73E72E3C-A8F8-401A-AAE3-5B47FEDB9514}" srcOrd="1" destOrd="0" parTransId="{215A34E1-31F6-40B8-9363-B7AAF317BAE7}" sibTransId="{14C4C87A-67ED-4053-A2EF-41ED91B5C8FE}"/>
    <dgm:cxn modelId="{35EC8721-BBA9-41AB-A5B8-A89753E63404}" type="presOf" srcId="{CB6BF207-6B86-4969-9FA4-821951AE4FE8}" destId="{CF951462-ED6D-43AD-A488-F97218A48795}" srcOrd="0" destOrd="0" presId="urn:microsoft.com/office/officeart/2008/layout/VerticalAccentList"/>
    <dgm:cxn modelId="{ED7C72E8-AACE-459F-872A-3260C0053B66}" type="presOf" srcId="{1B10FF20-E434-422D-955D-026C7197AC81}" destId="{531C1E0D-2889-49B2-BDE4-A38F416649FE}" srcOrd="0" destOrd="0" presId="urn:microsoft.com/office/officeart/2008/layout/VerticalAccentList"/>
    <dgm:cxn modelId="{3BB4EF32-2081-4BAD-9C21-6B83B150C281}" type="presParOf" srcId="{CF951462-ED6D-43AD-A488-F97218A48795}" destId="{735D7C12-C89F-414E-B21B-FF23B8E43C7B}" srcOrd="0" destOrd="0" presId="urn:microsoft.com/office/officeart/2008/layout/VerticalAccentList"/>
    <dgm:cxn modelId="{8ECCE700-AB55-420A-9B04-72A7A653405A}" type="presParOf" srcId="{735D7C12-C89F-414E-B21B-FF23B8E43C7B}" destId="{531C1E0D-2889-49B2-BDE4-A38F416649FE}" srcOrd="0" destOrd="0" presId="urn:microsoft.com/office/officeart/2008/layout/VerticalAccentList"/>
    <dgm:cxn modelId="{C6D3390E-7950-450A-B9F9-AEEFC5879EE9}" type="presParOf" srcId="{CF951462-ED6D-43AD-A488-F97218A48795}" destId="{727FA449-1C4E-4A67-A3D5-9B2A785FDED5}" srcOrd="1" destOrd="0" presId="urn:microsoft.com/office/officeart/2008/layout/VerticalAccentList"/>
    <dgm:cxn modelId="{8C773884-1F88-43E8-9829-7506D9EA21BE}" type="presParOf" srcId="{727FA449-1C4E-4A67-A3D5-9B2A785FDED5}" destId="{30E59B85-D7C8-45B7-9B82-02245241CFC3}" srcOrd="0" destOrd="0" presId="urn:microsoft.com/office/officeart/2008/layout/VerticalAccentList"/>
    <dgm:cxn modelId="{09C7DA7D-D8A0-4379-BD5D-27F703BEA4F9}" type="presParOf" srcId="{727FA449-1C4E-4A67-A3D5-9B2A785FDED5}" destId="{F6C593FE-5437-440E-810D-3FC3D2BAB4DD}" srcOrd="1" destOrd="0" presId="urn:microsoft.com/office/officeart/2008/layout/VerticalAccentList"/>
    <dgm:cxn modelId="{4F426F99-7EF2-431B-A27D-92175D129AAF}" type="presParOf" srcId="{727FA449-1C4E-4A67-A3D5-9B2A785FDED5}" destId="{EF670A76-410A-4EB2-8F03-5D30C7338CFD}" srcOrd="2" destOrd="0" presId="urn:microsoft.com/office/officeart/2008/layout/VerticalAccentList"/>
    <dgm:cxn modelId="{C01222D5-A77C-4335-BF79-D535A3694E01}" type="presParOf" srcId="{727FA449-1C4E-4A67-A3D5-9B2A785FDED5}" destId="{6F1DE501-D9D2-46AE-8488-ED1EA768813E}" srcOrd="3" destOrd="0" presId="urn:microsoft.com/office/officeart/2008/layout/VerticalAccentList"/>
    <dgm:cxn modelId="{5DCEC04F-31F7-46AF-8900-6653378D9E26}" type="presParOf" srcId="{727FA449-1C4E-4A67-A3D5-9B2A785FDED5}" destId="{B8D1E9E3-F220-4A23-92E6-D4B320CDFA49}" srcOrd="4" destOrd="0" presId="urn:microsoft.com/office/officeart/2008/layout/VerticalAccentList"/>
    <dgm:cxn modelId="{D88EE17F-215C-4064-8874-6CEE1AC0AC69}" type="presParOf" srcId="{727FA449-1C4E-4A67-A3D5-9B2A785FDED5}" destId="{AD2B682F-73B7-458B-A61E-B141448D5BA4}" srcOrd="5" destOrd="0" presId="urn:microsoft.com/office/officeart/2008/layout/VerticalAccentList"/>
    <dgm:cxn modelId="{59C16AB6-A329-4842-9758-3A1CFCD38EAC}" type="presParOf" srcId="{727FA449-1C4E-4A67-A3D5-9B2A785FDED5}" destId="{6DEA4320-50A6-4918-A3C2-A28C5DB4E434}" srcOrd="6" destOrd="0" presId="urn:microsoft.com/office/officeart/2008/layout/VerticalAccentList"/>
    <dgm:cxn modelId="{0E7A0805-4224-443B-B954-B7D53B2E3B20}" type="presParOf" srcId="{CF951462-ED6D-43AD-A488-F97218A48795}" destId="{29C5CB93-FFC4-4F16-B7E6-056B226507E6}" srcOrd="2" destOrd="0" presId="urn:microsoft.com/office/officeart/2008/layout/VerticalAccentList"/>
    <dgm:cxn modelId="{21F5A89C-5CE0-44CF-84B1-FF7105A31586}" type="presParOf" srcId="{CF951462-ED6D-43AD-A488-F97218A48795}" destId="{808C5C40-E540-46ED-9600-31C82A412FF9}" srcOrd="3" destOrd="0" presId="urn:microsoft.com/office/officeart/2008/layout/VerticalAccentList"/>
    <dgm:cxn modelId="{39B17E0B-7C10-4828-B290-E98093A921C2}" type="presParOf" srcId="{808C5C40-E540-46ED-9600-31C82A412FF9}" destId="{DA42F51E-1E6F-4988-88F0-2AA81A764483}" srcOrd="0" destOrd="0" presId="urn:microsoft.com/office/officeart/2008/layout/VerticalAccentList"/>
    <dgm:cxn modelId="{CB99FC70-3C34-4C45-9DD1-1FBAB4409160}" type="presParOf" srcId="{CF951462-ED6D-43AD-A488-F97218A48795}" destId="{3EAAE9AE-D426-48B0-9E85-CBE43E900A51}" srcOrd="4" destOrd="0" presId="urn:microsoft.com/office/officeart/2008/layout/VerticalAccentList"/>
    <dgm:cxn modelId="{76E14D81-4A91-483F-9B7B-995BC4997AAF}" type="presParOf" srcId="{3EAAE9AE-D426-48B0-9E85-CBE43E900A51}" destId="{5C508368-2880-4CB9-8E8D-430A6889C75B}" srcOrd="0" destOrd="0" presId="urn:microsoft.com/office/officeart/2008/layout/VerticalAccentList"/>
    <dgm:cxn modelId="{639BB895-5FF9-4035-8793-2417899E4A9A}" type="presParOf" srcId="{3EAAE9AE-D426-48B0-9E85-CBE43E900A51}" destId="{67702887-B0B5-4474-A7E4-7AE9BD2E74F3}" srcOrd="1" destOrd="0" presId="urn:microsoft.com/office/officeart/2008/layout/VerticalAccentList"/>
    <dgm:cxn modelId="{D4EFA5CF-D0DF-44CF-9F97-BB146549635B}" type="presParOf" srcId="{3EAAE9AE-D426-48B0-9E85-CBE43E900A51}" destId="{CE5E9046-6B84-466B-BB0E-A92A78683F73}" srcOrd="2" destOrd="0" presId="urn:microsoft.com/office/officeart/2008/layout/VerticalAccentList"/>
    <dgm:cxn modelId="{B204184F-6584-4F09-A94A-7CAD3F46BA6C}" type="presParOf" srcId="{3EAAE9AE-D426-48B0-9E85-CBE43E900A51}" destId="{CAC3FEEB-F51D-41D0-ACFD-E5B340D7DA48}" srcOrd="3" destOrd="0" presId="urn:microsoft.com/office/officeart/2008/layout/VerticalAccentList"/>
    <dgm:cxn modelId="{EA4B6038-BDFA-4F25-B48A-94E7E6787E1F}" type="presParOf" srcId="{3EAAE9AE-D426-48B0-9E85-CBE43E900A51}" destId="{EB893D96-725C-4F8A-B88E-C1C51461095A}" srcOrd="4" destOrd="0" presId="urn:microsoft.com/office/officeart/2008/layout/VerticalAccentList"/>
    <dgm:cxn modelId="{FD8FF242-8A5E-459C-A5C0-08FBC2124A08}" type="presParOf" srcId="{3EAAE9AE-D426-48B0-9E85-CBE43E900A51}" destId="{6B82C88D-7530-423F-974D-BFD64F45498C}" srcOrd="5" destOrd="0" presId="urn:microsoft.com/office/officeart/2008/layout/VerticalAccentList"/>
    <dgm:cxn modelId="{87DC5A63-9FFB-458A-A240-25AE2882DD89}" type="presParOf" srcId="{3EAAE9AE-D426-48B0-9E85-CBE43E900A51}" destId="{27CE4F0C-12A3-41F7-BB8F-6804CD7875AA}" srcOrd="6" destOrd="0" presId="urn:microsoft.com/office/officeart/2008/layout/VerticalAccentList"/>
    <dgm:cxn modelId="{AF5E2337-F0F8-4860-A02E-94515E2FBAF2}" type="presParOf" srcId="{CF951462-ED6D-43AD-A488-F97218A48795}" destId="{391DE24C-05CA-4E65-BAC4-F65314EA336C}" srcOrd="5" destOrd="0" presId="urn:microsoft.com/office/officeart/2008/layout/VerticalAccentList"/>
    <dgm:cxn modelId="{9832C2B5-D23E-475A-AF36-5312E702D149}" type="presParOf" srcId="{CF951462-ED6D-43AD-A488-F97218A48795}" destId="{34BDBF5D-DF83-41BC-8802-068E34F7944B}" srcOrd="6" destOrd="0" presId="urn:microsoft.com/office/officeart/2008/layout/VerticalAccentList"/>
    <dgm:cxn modelId="{D2D50C9F-48EE-404D-9863-D18F1BA67D4E}" type="presParOf" srcId="{34BDBF5D-DF83-41BC-8802-068E34F7944B}" destId="{AECDEE01-D0FD-4CCD-A878-71C315EA9F9F}" srcOrd="0" destOrd="0" presId="urn:microsoft.com/office/officeart/2008/layout/VerticalAccentList"/>
    <dgm:cxn modelId="{9A774A83-5979-4813-8166-9685C2506EF7}" type="presParOf" srcId="{CF951462-ED6D-43AD-A488-F97218A48795}" destId="{E6744457-E0EE-4F38-B7C0-7E2E4B7E5193}" srcOrd="7" destOrd="0" presId="urn:microsoft.com/office/officeart/2008/layout/VerticalAccentList"/>
    <dgm:cxn modelId="{BE567C27-5CA2-4013-AE7F-F1027151B2E5}" type="presParOf" srcId="{E6744457-E0EE-4F38-B7C0-7E2E4B7E5193}" destId="{A6BD35D2-08BB-4CCB-9D06-19810A0D8A6E}" srcOrd="0" destOrd="0" presId="urn:microsoft.com/office/officeart/2008/layout/VerticalAccentList"/>
    <dgm:cxn modelId="{9B00E704-3080-4B55-8743-B161E5C61D44}" type="presParOf" srcId="{E6744457-E0EE-4F38-B7C0-7E2E4B7E5193}" destId="{70BC07FA-AA1D-4CD5-9BA8-A40105BDDDE2}" srcOrd="1" destOrd="0" presId="urn:microsoft.com/office/officeart/2008/layout/VerticalAccentList"/>
    <dgm:cxn modelId="{46661272-D983-4510-9B64-744ABD4C6D7D}" type="presParOf" srcId="{E6744457-E0EE-4F38-B7C0-7E2E4B7E5193}" destId="{0AD85B67-7DB1-4B8C-86D8-49F031DDF2FA}" srcOrd="2" destOrd="0" presId="urn:microsoft.com/office/officeart/2008/layout/VerticalAccentList"/>
    <dgm:cxn modelId="{4D408371-23C6-4F97-A805-499E94847E23}" type="presParOf" srcId="{E6744457-E0EE-4F38-B7C0-7E2E4B7E5193}" destId="{0B671946-774D-442A-8271-CA0F71F11FB6}" srcOrd="3" destOrd="0" presId="urn:microsoft.com/office/officeart/2008/layout/VerticalAccentList"/>
    <dgm:cxn modelId="{1F7AAACD-6FE4-4C14-9906-3461AF6ACDAA}" type="presParOf" srcId="{E6744457-E0EE-4F38-B7C0-7E2E4B7E5193}" destId="{20582586-35E1-49D7-83AF-80772CD90A6F}" srcOrd="4" destOrd="0" presId="urn:microsoft.com/office/officeart/2008/layout/VerticalAccentList"/>
    <dgm:cxn modelId="{025CA38D-9406-4953-AE0B-8D54AC1E56B5}" type="presParOf" srcId="{E6744457-E0EE-4F38-B7C0-7E2E4B7E5193}" destId="{80AD6279-F543-4222-A95D-372A2440B30C}" srcOrd="5" destOrd="0" presId="urn:microsoft.com/office/officeart/2008/layout/VerticalAccentList"/>
    <dgm:cxn modelId="{BDA15719-C2FE-44E9-8533-A4EEF878E79B}" type="presParOf" srcId="{E6744457-E0EE-4F38-B7C0-7E2E4B7E5193}" destId="{41898A3E-6063-4531-B05F-D6EDDE71D5A4}" srcOrd="6" destOrd="0" presId="urn:microsoft.com/office/officeart/2008/layout/VerticalAccentList"/>
    <dgm:cxn modelId="{6DB95031-A9DC-4678-A01B-A7FE92B7235B}" type="presParOf" srcId="{CF951462-ED6D-43AD-A488-F97218A48795}" destId="{A10726C2-D2F2-4C1D-AEEC-36307F0784C4}" srcOrd="8" destOrd="0" presId="urn:microsoft.com/office/officeart/2008/layout/VerticalAccentList"/>
    <dgm:cxn modelId="{E695B201-9119-4E9B-B74C-251602DE960B}" type="presParOf" srcId="{CF951462-ED6D-43AD-A488-F97218A48795}" destId="{6803D848-09A1-4FC9-9B09-DDE5C5BEAF3D}" srcOrd="9" destOrd="0" presId="urn:microsoft.com/office/officeart/2008/layout/VerticalAccentList"/>
    <dgm:cxn modelId="{46B9209B-E0C5-4BE2-907F-508C15F114E7}" type="presParOf" srcId="{6803D848-09A1-4FC9-9B09-DDE5C5BEAF3D}" destId="{63295D34-BC44-4D0B-848B-B46688A82877}" srcOrd="0" destOrd="0" presId="urn:microsoft.com/office/officeart/2008/layout/VerticalAccentList"/>
    <dgm:cxn modelId="{29C399A3-B400-4454-AAE0-100C1C49832E}" type="presParOf" srcId="{CF951462-ED6D-43AD-A488-F97218A48795}" destId="{69C4E129-905D-4A2A-AA03-5B95611A0102}" srcOrd="10" destOrd="0" presId="urn:microsoft.com/office/officeart/2008/layout/VerticalAccentList"/>
    <dgm:cxn modelId="{D749C5AF-0757-41BD-B831-396796956BB3}" type="presParOf" srcId="{69C4E129-905D-4A2A-AA03-5B95611A0102}" destId="{E566F078-072E-4231-BD7C-4619C5AB0073}" srcOrd="0" destOrd="0" presId="urn:microsoft.com/office/officeart/2008/layout/VerticalAccentList"/>
    <dgm:cxn modelId="{8C4D7485-581A-42EF-9827-EC0D4DEE50ED}" type="presParOf" srcId="{69C4E129-905D-4A2A-AA03-5B95611A0102}" destId="{E95EB80E-1AF2-455B-8F5C-599D01A3A4BE}" srcOrd="1" destOrd="0" presId="urn:microsoft.com/office/officeart/2008/layout/VerticalAccentList"/>
    <dgm:cxn modelId="{49E522CD-4469-4C85-8C86-2ABD58EA33AA}" type="presParOf" srcId="{69C4E129-905D-4A2A-AA03-5B95611A0102}" destId="{9AB78D8D-330F-4FA0-AB11-8E9A5DB4457B}" srcOrd="2" destOrd="0" presId="urn:microsoft.com/office/officeart/2008/layout/VerticalAccentList"/>
    <dgm:cxn modelId="{9857CAF4-2D56-4024-AA6C-F369C96EEF08}" type="presParOf" srcId="{69C4E129-905D-4A2A-AA03-5B95611A0102}" destId="{413A7F92-2414-4786-AE73-C60BE9F4027E}" srcOrd="3" destOrd="0" presId="urn:microsoft.com/office/officeart/2008/layout/VerticalAccentList"/>
    <dgm:cxn modelId="{FE83A4E0-80A7-439F-9B33-0AC8D3B21212}" type="presParOf" srcId="{69C4E129-905D-4A2A-AA03-5B95611A0102}" destId="{5211D1AD-5351-4EA7-9B23-E0C6A12C3A03}" srcOrd="4" destOrd="0" presId="urn:microsoft.com/office/officeart/2008/layout/VerticalAccentList"/>
    <dgm:cxn modelId="{6807DEEF-F052-41BA-8D3A-DBA5C4D4B38F}" type="presParOf" srcId="{69C4E129-905D-4A2A-AA03-5B95611A0102}" destId="{AC1707BC-76DA-4F7B-92BB-010443C3EAB1}" srcOrd="5" destOrd="0" presId="urn:microsoft.com/office/officeart/2008/layout/VerticalAccentList"/>
    <dgm:cxn modelId="{3183759D-3FCF-487F-83FC-08495F7AF11C}" type="presParOf" srcId="{69C4E129-905D-4A2A-AA03-5B95611A0102}" destId="{D6C1B3F3-BF46-4697-8670-C56837E34043}" srcOrd="6" destOrd="0" presId="urn:microsoft.com/office/officeart/2008/layout/VerticalAccentList"/>
    <dgm:cxn modelId="{C5F60582-BDA2-4A08-BE90-E301A8449CE1}" type="presParOf" srcId="{CF951462-ED6D-43AD-A488-F97218A48795}" destId="{B64BB03D-9CBC-479C-8D03-F1EF5C498145}" srcOrd="11" destOrd="0" presId="urn:microsoft.com/office/officeart/2008/layout/VerticalAccentList"/>
    <dgm:cxn modelId="{08B6AF09-15E4-47FE-9500-2EB4C08863C4}" type="presParOf" srcId="{CF951462-ED6D-43AD-A488-F97218A48795}" destId="{2319D718-AF84-4BFA-A106-3A9501CEFA9D}" srcOrd="12" destOrd="0" presId="urn:microsoft.com/office/officeart/2008/layout/VerticalAccentList"/>
    <dgm:cxn modelId="{77398665-505F-4B1F-8959-C9A2DDEA69F7}" type="presParOf" srcId="{2319D718-AF84-4BFA-A106-3A9501CEFA9D}" destId="{25D20EE0-E986-4712-A419-205AD03B7775}" srcOrd="0" destOrd="0" presId="urn:microsoft.com/office/officeart/2008/layout/VerticalAccentList"/>
    <dgm:cxn modelId="{09ED9743-E010-479A-A241-95837FBA1B0B}" type="presParOf" srcId="{CF951462-ED6D-43AD-A488-F97218A48795}" destId="{89E537AB-287D-42F0-AD93-02725614B25E}" srcOrd="13" destOrd="0" presId="urn:microsoft.com/office/officeart/2008/layout/VerticalAccentList"/>
    <dgm:cxn modelId="{2026CD4D-DEF8-4FC8-80E0-DA5EB5FBD4E1}" type="presParOf" srcId="{89E537AB-287D-42F0-AD93-02725614B25E}" destId="{2D9C9C20-ABBC-4C79-B9E3-3FAE9D710AD6}" srcOrd="0" destOrd="0" presId="urn:microsoft.com/office/officeart/2008/layout/VerticalAccentList"/>
    <dgm:cxn modelId="{96FE8E30-D56B-42FC-A20F-55EF4B6CF402}" type="presParOf" srcId="{89E537AB-287D-42F0-AD93-02725614B25E}" destId="{9817F1F9-17BE-4243-ADCA-D486CAD827E2}" srcOrd="1" destOrd="0" presId="urn:microsoft.com/office/officeart/2008/layout/VerticalAccentList"/>
    <dgm:cxn modelId="{E34A67AA-AD92-4A0D-97EE-8A288E1F82AD}" type="presParOf" srcId="{89E537AB-287D-42F0-AD93-02725614B25E}" destId="{A1B232F7-AE94-4169-A5B2-BB2C2D31A975}" srcOrd="2" destOrd="0" presId="urn:microsoft.com/office/officeart/2008/layout/VerticalAccentList"/>
    <dgm:cxn modelId="{EE164CED-B3BA-44E8-B29C-7E0ACE39AE3D}" type="presParOf" srcId="{89E537AB-287D-42F0-AD93-02725614B25E}" destId="{CE9C6D3C-0EBE-438A-86C7-AD562E952329}" srcOrd="3" destOrd="0" presId="urn:microsoft.com/office/officeart/2008/layout/VerticalAccentList"/>
    <dgm:cxn modelId="{06C226EB-A19B-4BF9-9DAC-274A309E515B}" type="presParOf" srcId="{89E537AB-287D-42F0-AD93-02725614B25E}" destId="{9CD6AAFF-7632-409C-8C90-CADA6096C228}" srcOrd="4" destOrd="0" presId="urn:microsoft.com/office/officeart/2008/layout/VerticalAccentList"/>
    <dgm:cxn modelId="{EBFC25F9-E69B-45C7-A52D-FA37815BDD8B}" type="presParOf" srcId="{89E537AB-287D-42F0-AD93-02725614B25E}" destId="{494E9029-2BCD-4F22-925B-C7C44629660D}" srcOrd="5" destOrd="0" presId="urn:microsoft.com/office/officeart/2008/layout/VerticalAccentList"/>
    <dgm:cxn modelId="{F78141FC-DF4F-4C99-9A76-1B7F4F40DC03}" type="presParOf" srcId="{89E537AB-287D-42F0-AD93-02725614B25E}" destId="{85FE57EA-91E2-45A9-8A85-EF751EE45502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94065A-C467-4433-896B-D0985463151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1ED96-0ED1-4FE0-B64B-E51249DF5B0A}">
      <dgm:prSet custT="1"/>
      <dgm:spPr/>
      <dgm:t>
        <a:bodyPr/>
        <a:lstStyle/>
        <a:p>
          <a:pPr algn="ctr" rtl="0"/>
          <a:r>
            <a:rPr lang="ru-RU" sz="1800" b="1" dirty="0" smtClean="0"/>
            <a:t>Увеличить собственные доходы бюджета района за счет развития сельского хозяйства, промышленности, предпринимательства</a:t>
          </a:r>
          <a:endParaRPr lang="ru-RU" sz="1800" b="1" dirty="0"/>
        </a:p>
      </dgm:t>
    </dgm:pt>
    <dgm:pt modelId="{B5821173-A135-4DA2-AB56-19B2A5AF80FC}" type="parTrans" cxnId="{A3C3682C-7F74-4D97-A3E0-55AF6361CDD5}">
      <dgm:prSet/>
      <dgm:spPr/>
      <dgm:t>
        <a:bodyPr/>
        <a:lstStyle/>
        <a:p>
          <a:endParaRPr lang="ru-RU" sz="1800" b="1"/>
        </a:p>
      </dgm:t>
    </dgm:pt>
    <dgm:pt modelId="{9D63F6CE-3AA0-48BB-8CBE-C9B734A208B8}" type="sibTrans" cxnId="{A3C3682C-7F74-4D97-A3E0-55AF6361CDD5}">
      <dgm:prSet/>
      <dgm:spPr/>
      <dgm:t>
        <a:bodyPr/>
        <a:lstStyle/>
        <a:p>
          <a:endParaRPr lang="ru-RU" sz="1800" b="1"/>
        </a:p>
      </dgm:t>
    </dgm:pt>
    <dgm:pt modelId="{BAD3A132-C33A-4CE8-9F29-DD16BD38488E}" type="pres">
      <dgm:prSet presAssocID="{DA94065A-C467-4433-896B-D098546315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B2199-B247-4E67-BDFA-F26B628C3238}" type="pres">
      <dgm:prSet presAssocID="{B821ED96-0ED1-4FE0-B64B-E51249DF5B0A}" presName="parentText" presStyleLbl="node1" presStyleIdx="0" presStyleCnt="1" custLinFactY="-100000" custLinFactNeighborX="20168" custLinFactNeighborY="-1842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86EBFE-D51A-4AC1-B84A-621C8543117C}" type="presOf" srcId="{B821ED96-0ED1-4FE0-B64B-E51249DF5B0A}" destId="{227B2199-B247-4E67-BDFA-F26B628C3238}" srcOrd="0" destOrd="0" presId="urn:microsoft.com/office/officeart/2005/8/layout/vList2"/>
    <dgm:cxn modelId="{0AC7EE4B-AE3A-482D-9B5F-B5F77312FECE}" type="presOf" srcId="{DA94065A-C467-4433-896B-D0985463151E}" destId="{BAD3A132-C33A-4CE8-9F29-DD16BD38488E}" srcOrd="0" destOrd="0" presId="urn:microsoft.com/office/officeart/2005/8/layout/vList2"/>
    <dgm:cxn modelId="{A3C3682C-7F74-4D97-A3E0-55AF6361CDD5}" srcId="{DA94065A-C467-4433-896B-D0985463151E}" destId="{B821ED96-0ED1-4FE0-B64B-E51249DF5B0A}" srcOrd="0" destOrd="0" parTransId="{B5821173-A135-4DA2-AB56-19B2A5AF80FC}" sibTransId="{9D63F6CE-3AA0-48BB-8CBE-C9B734A208B8}"/>
    <dgm:cxn modelId="{C127040D-151E-42AE-8AF5-CFC95514452B}" type="presParOf" srcId="{BAD3A132-C33A-4CE8-9F29-DD16BD38488E}" destId="{227B2199-B247-4E67-BDFA-F26B628C323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844699-725B-4ED3-B7AE-DEF1C2A0C32C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2FF57CE-F408-4B71-9B67-E02AB905F6FE}">
      <dgm:prSet custT="1"/>
      <dgm:spPr/>
      <dgm:t>
        <a:bodyPr/>
        <a:lstStyle/>
        <a:p>
          <a:pPr algn="ctr" rtl="0"/>
          <a:r>
            <a:rPr lang="ru-RU" sz="1900" b="1" dirty="0" smtClean="0"/>
            <a:t>Содействовать эффективному функционированию и развитию предприятий агропромышленного комплекса (АПК) на основе кластерной политики обеспечивающей формирование цепочки предприятий замкнутого цикла «производство-переработка-сбыт»</a:t>
          </a:r>
          <a:endParaRPr lang="ru-RU" sz="1900" b="1" dirty="0"/>
        </a:p>
      </dgm:t>
    </dgm:pt>
    <dgm:pt modelId="{A83373E4-1D57-424B-AF5D-C3555438CA2C}" type="parTrans" cxnId="{C577A0B5-EB98-4D4B-8E9A-1F7BBE56EF06}">
      <dgm:prSet/>
      <dgm:spPr/>
      <dgm:t>
        <a:bodyPr/>
        <a:lstStyle/>
        <a:p>
          <a:endParaRPr lang="ru-RU" sz="1900"/>
        </a:p>
      </dgm:t>
    </dgm:pt>
    <dgm:pt modelId="{1A9F9010-EFB9-447F-934B-4F177A941D83}" type="sibTrans" cxnId="{C577A0B5-EB98-4D4B-8E9A-1F7BBE56EF06}">
      <dgm:prSet/>
      <dgm:spPr/>
      <dgm:t>
        <a:bodyPr/>
        <a:lstStyle/>
        <a:p>
          <a:endParaRPr lang="ru-RU" sz="1900"/>
        </a:p>
      </dgm:t>
    </dgm:pt>
    <dgm:pt modelId="{9AC3C7B8-8BA1-4234-86D4-AE7AA551A01A}" type="pres">
      <dgm:prSet presAssocID="{E4844699-725B-4ED3-B7AE-DEF1C2A0C3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A840D-9F34-4058-AB73-6D0DF741BAA9}" type="pres">
      <dgm:prSet presAssocID="{32FF57CE-F408-4B71-9B67-E02AB905F6FE}" presName="parentText" presStyleLbl="node1" presStyleIdx="0" presStyleCnt="1" custLinFactNeighborY="16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AC39C4-DC77-458B-A06F-EC18E4144F76}" type="presOf" srcId="{E4844699-725B-4ED3-B7AE-DEF1C2A0C32C}" destId="{9AC3C7B8-8BA1-4234-86D4-AE7AA551A01A}" srcOrd="0" destOrd="0" presId="urn:microsoft.com/office/officeart/2005/8/layout/vList2"/>
    <dgm:cxn modelId="{C577A0B5-EB98-4D4B-8E9A-1F7BBE56EF06}" srcId="{E4844699-725B-4ED3-B7AE-DEF1C2A0C32C}" destId="{32FF57CE-F408-4B71-9B67-E02AB905F6FE}" srcOrd="0" destOrd="0" parTransId="{A83373E4-1D57-424B-AF5D-C3555438CA2C}" sibTransId="{1A9F9010-EFB9-447F-934B-4F177A941D83}"/>
    <dgm:cxn modelId="{28BCEE2D-C654-4064-81D9-B7BCF4B1E929}" type="presOf" srcId="{32FF57CE-F408-4B71-9B67-E02AB905F6FE}" destId="{062A840D-9F34-4058-AB73-6D0DF741BAA9}" srcOrd="0" destOrd="0" presId="urn:microsoft.com/office/officeart/2005/8/layout/vList2"/>
    <dgm:cxn modelId="{528049B5-DF54-4FD6-8F1F-D93183AEFD7C}" type="presParOf" srcId="{9AC3C7B8-8BA1-4234-86D4-AE7AA551A01A}" destId="{062A840D-9F34-4058-AB73-6D0DF741BA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33BB95-72C8-45B5-9B73-2D486EA271B4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44FED7A-5D34-402F-936B-21CAE297E867}">
      <dgm:prSet custT="1"/>
      <dgm:spPr/>
      <dgm:t>
        <a:bodyPr/>
        <a:lstStyle/>
        <a:p>
          <a:pPr algn="ctr" rtl="0"/>
          <a:r>
            <a:rPr lang="ru-RU" sz="1900" b="1" dirty="0" smtClean="0"/>
            <a:t>Стимулировать развитие малого и среднего предпринимательства и организации новых рабочих мест</a:t>
          </a:r>
          <a:endParaRPr lang="ru-RU" sz="1900" b="1" dirty="0"/>
        </a:p>
      </dgm:t>
    </dgm:pt>
    <dgm:pt modelId="{851DAA33-E196-4D53-AC16-C5C06D094FAF}" type="parTrans" cxnId="{317F78D5-ACF5-4BCA-BD91-0B9635B80D3C}">
      <dgm:prSet/>
      <dgm:spPr/>
      <dgm:t>
        <a:bodyPr/>
        <a:lstStyle/>
        <a:p>
          <a:endParaRPr lang="ru-RU"/>
        </a:p>
      </dgm:t>
    </dgm:pt>
    <dgm:pt modelId="{775562AA-5A7A-4D09-A2A7-05D8F39CFD71}" type="sibTrans" cxnId="{317F78D5-ACF5-4BCA-BD91-0B9635B80D3C}">
      <dgm:prSet/>
      <dgm:spPr/>
      <dgm:t>
        <a:bodyPr/>
        <a:lstStyle/>
        <a:p>
          <a:endParaRPr lang="ru-RU"/>
        </a:p>
      </dgm:t>
    </dgm:pt>
    <dgm:pt modelId="{92223134-E786-42BE-A15A-6AB204F6A4CB}" type="pres">
      <dgm:prSet presAssocID="{2333BB95-72C8-45B5-9B73-2D486EA271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1171B0-7B9F-44DA-92B8-2DA58BC1B79B}" type="pres">
      <dgm:prSet presAssocID="{C44FED7A-5D34-402F-936B-21CAE297E867}" presName="parentText" presStyleLbl="node1" presStyleIdx="0" presStyleCnt="1" custLinFactNeighborX="-202" custLinFactNeighborY="-66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E5218E-DB0F-43D7-A8EB-81B9F851DD93}" type="presOf" srcId="{2333BB95-72C8-45B5-9B73-2D486EA271B4}" destId="{92223134-E786-42BE-A15A-6AB204F6A4CB}" srcOrd="0" destOrd="0" presId="urn:microsoft.com/office/officeart/2005/8/layout/vList2"/>
    <dgm:cxn modelId="{317F78D5-ACF5-4BCA-BD91-0B9635B80D3C}" srcId="{2333BB95-72C8-45B5-9B73-2D486EA271B4}" destId="{C44FED7A-5D34-402F-936B-21CAE297E867}" srcOrd="0" destOrd="0" parTransId="{851DAA33-E196-4D53-AC16-C5C06D094FAF}" sibTransId="{775562AA-5A7A-4D09-A2A7-05D8F39CFD71}"/>
    <dgm:cxn modelId="{00FAC935-2DCC-41CF-AF7A-8D8720D84411}" type="presOf" srcId="{C44FED7A-5D34-402F-936B-21CAE297E867}" destId="{3A1171B0-7B9F-44DA-92B8-2DA58BC1B79B}" srcOrd="0" destOrd="0" presId="urn:microsoft.com/office/officeart/2005/8/layout/vList2"/>
    <dgm:cxn modelId="{0A64C895-CBB0-4906-8FB5-4E27EA1DBAA5}" type="presParOf" srcId="{92223134-E786-42BE-A15A-6AB204F6A4CB}" destId="{3A1171B0-7B9F-44DA-92B8-2DA58BC1B7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B2199-B247-4E67-BDFA-F26B628C3238}">
      <dsp:nvSpPr>
        <dsp:cNvPr id="0" name=""/>
        <dsp:cNvSpPr/>
      </dsp:nvSpPr>
      <dsp:spPr>
        <a:xfrm>
          <a:off x="0" y="0"/>
          <a:ext cx="3312368" cy="863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История  Аннинского района началась в 1698 году с основания поселка Анна.</a:t>
          </a:r>
          <a:endParaRPr lang="ru-RU" sz="1800" kern="1200" dirty="0"/>
        </a:p>
      </dsp:txBody>
      <dsp:txXfrm>
        <a:off x="42163" y="42163"/>
        <a:ext cx="3228042" cy="7793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8D928-C8F6-4857-83A3-E23919AD1943}">
      <dsp:nvSpPr>
        <dsp:cNvPr id="0" name=""/>
        <dsp:cNvSpPr/>
      </dsp:nvSpPr>
      <dsp:spPr>
        <a:xfrm>
          <a:off x="0" y="0"/>
          <a:ext cx="8352928" cy="71488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Содействовать привлечению инвестиций в развитие экономики, социальной и общественной инфраструктуры района</a:t>
          </a:r>
          <a:endParaRPr lang="ru-RU" sz="1900" b="1" kern="1200" dirty="0"/>
        </a:p>
      </dsp:txBody>
      <dsp:txXfrm>
        <a:off x="34898" y="34898"/>
        <a:ext cx="8283132" cy="6450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97340-C247-4BD8-83A9-DD7D46E65103}">
      <dsp:nvSpPr>
        <dsp:cNvPr id="0" name=""/>
        <dsp:cNvSpPr/>
      </dsp:nvSpPr>
      <dsp:spPr>
        <a:xfrm>
          <a:off x="0" y="120852"/>
          <a:ext cx="8568952" cy="71652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Миссия :</a:t>
          </a:r>
          <a:r>
            <a:rPr lang="ru-RU" sz="2800" kern="1200" dirty="0" smtClean="0"/>
            <a:t> Аннинский район – </a:t>
          </a:r>
          <a:r>
            <a:rPr lang="ru-RU" sz="2800" kern="1200" dirty="0" err="1" smtClean="0"/>
            <a:t>ЖИТница</a:t>
          </a:r>
          <a:r>
            <a:rPr lang="ru-RU" sz="2800" kern="1200" dirty="0" smtClean="0"/>
            <a:t> области </a:t>
          </a:r>
          <a:endParaRPr lang="ru-RU" sz="2800" kern="1200" dirty="0"/>
        </a:p>
      </dsp:txBody>
      <dsp:txXfrm>
        <a:off x="34978" y="155830"/>
        <a:ext cx="8498996" cy="646566"/>
      </dsp:txXfrm>
    </dsp:sp>
    <dsp:sp modelId="{EC8D7ACF-CBD1-4402-9A8A-76F76763C304}">
      <dsp:nvSpPr>
        <dsp:cNvPr id="0" name=""/>
        <dsp:cNvSpPr/>
      </dsp:nvSpPr>
      <dsp:spPr>
        <a:xfrm>
          <a:off x="0" y="903615"/>
          <a:ext cx="8568952" cy="1639828"/>
        </a:xfrm>
        <a:prstGeom prst="round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/>
            <a:t>Генеральная цель: </a:t>
          </a:r>
          <a:r>
            <a:rPr lang="ru-RU" sz="2300" kern="1200" smtClean="0"/>
            <a:t>создать условия для комплексной реализации инвестиционного потенциала Аннинского района с целью повышения благосостояния и уровня жизни населения и при условии сохранения природных богатств</a:t>
          </a:r>
          <a:endParaRPr lang="ru-RU" sz="2300" kern="1200"/>
        </a:p>
      </dsp:txBody>
      <dsp:txXfrm>
        <a:off x="80050" y="983665"/>
        <a:ext cx="8408852" cy="14797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AE2B9-3237-46C6-BB08-7889DECED580}">
      <dsp:nvSpPr>
        <dsp:cNvPr id="0" name=""/>
        <dsp:cNvSpPr/>
      </dsp:nvSpPr>
      <dsp:spPr>
        <a:xfrm>
          <a:off x="0" y="898"/>
          <a:ext cx="2880320" cy="1439054"/>
        </a:xfrm>
        <a:prstGeom prst="roundRect">
          <a:avLst/>
        </a:prstGeom>
        <a:gradFill rotWithShape="1">
          <a:gsLst>
            <a:gs pos="0">
              <a:schemeClr val="accent5">
                <a:tint val="98000"/>
                <a:shade val="25000"/>
                <a:satMod val="250000"/>
              </a:schemeClr>
            </a:gs>
            <a:gs pos="68000">
              <a:schemeClr val="accent5">
                <a:tint val="86000"/>
                <a:satMod val="115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Повышение качества среды для деятельности человека</a:t>
          </a:r>
          <a:endParaRPr lang="ru-RU" sz="2400" kern="1200" dirty="0"/>
        </a:p>
      </dsp:txBody>
      <dsp:txXfrm>
        <a:off x="70249" y="71147"/>
        <a:ext cx="2739822" cy="12985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B33B5-68E4-4129-A4AF-7BE19F431B0E}">
      <dsp:nvSpPr>
        <dsp:cNvPr id="0" name=""/>
        <dsp:cNvSpPr/>
      </dsp:nvSpPr>
      <dsp:spPr>
        <a:xfrm>
          <a:off x="0" y="98147"/>
          <a:ext cx="5616624" cy="16450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Аннинский муниципальный район занимает площадь 2,1 тыс. кв. км и располагается в юго-восточной части Воронежской области. На территории района расположены  1 городское поселение и 22 сельских поселения. </a:t>
          </a:r>
          <a:endParaRPr lang="ru-RU" sz="1900" kern="1200" dirty="0"/>
        </a:p>
      </dsp:txBody>
      <dsp:txXfrm>
        <a:off x="80303" y="178450"/>
        <a:ext cx="5456018" cy="1484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133C9-ECC0-418F-B1E7-4B2C2DAF4176}">
      <dsp:nvSpPr>
        <dsp:cNvPr id="0" name=""/>
        <dsp:cNvSpPr/>
      </dsp:nvSpPr>
      <dsp:spPr>
        <a:xfrm>
          <a:off x="0" y="0"/>
          <a:ext cx="3131839" cy="8353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Аннинский район  образован 30 июля 1928 </a:t>
          </a:r>
          <a:endParaRPr lang="ru-RU" sz="2100" kern="1200" dirty="0"/>
        </a:p>
      </dsp:txBody>
      <dsp:txXfrm>
        <a:off x="40780" y="40780"/>
        <a:ext cx="3050279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1838A-32C8-4381-ACCA-1A70EB86E6E5}">
      <dsp:nvSpPr>
        <dsp:cNvPr id="0" name=""/>
        <dsp:cNvSpPr/>
      </dsp:nvSpPr>
      <dsp:spPr>
        <a:xfrm>
          <a:off x="0" y="49641"/>
          <a:ext cx="3131839" cy="1471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0" kern="1200" baseline="0" dirty="0" smtClean="0"/>
            <a:t>Среднегодовая численность постоянного населения района за 2016 год </a:t>
          </a:r>
          <a:r>
            <a:rPr lang="ru-RU" sz="1700" b="1" i="0" kern="1200" baseline="0" dirty="0" smtClean="0"/>
            <a:t>составила 40,9  тыс. человек.</a:t>
          </a:r>
          <a:endParaRPr lang="ru-RU" sz="1700" kern="1200" dirty="0"/>
        </a:p>
      </dsp:txBody>
      <dsp:txXfrm>
        <a:off x="71850" y="121491"/>
        <a:ext cx="2988139" cy="1328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3C60E-78D2-4AEE-9D59-3BCB9E7501B4}">
      <dsp:nvSpPr>
        <dsp:cNvPr id="0" name=""/>
        <dsp:cNvSpPr/>
      </dsp:nvSpPr>
      <dsp:spPr>
        <a:xfrm>
          <a:off x="0" y="72003"/>
          <a:ext cx="6860523" cy="15584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/>
            <a:t>Расположен в 100 км к юго-востоку от Воронежа. С областным центром связан железной дорогой и автотрассой. Граничит на севере с </a:t>
          </a:r>
          <a:r>
            <a:rPr lang="ru-RU" sz="1800" b="0" i="0" kern="1200" baseline="0" dirty="0" err="1" smtClean="0"/>
            <a:t>Эртильским</a:t>
          </a:r>
          <a:r>
            <a:rPr lang="ru-RU" sz="1800" b="0" i="0" kern="1200" baseline="0" dirty="0" smtClean="0"/>
            <a:t> и Терновским районами, на востоке – с Грибановским и Новохоперским, на юге – с </a:t>
          </a:r>
          <a:r>
            <a:rPr lang="ru-RU" sz="1800" b="0" i="0" kern="1200" baseline="0" dirty="0" err="1" smtClean="0"/>
            <a:t>Таловским</a:t>
          </a:r>
          <a:r>
            <a:rPr lang="ru-RU" sz="1800" b="0" i="0" kern="1200" baseline="0" dirty="0" smtClean="0"/>
            <a:t> и Бобровским, на западе с </a:t>
          </a:r>
          <a:r>
            <a:rPr lang="ru-RU" sz="1800" b="0" i="0" kern="1200" baseline="0" dirty="0" err="1" smtClean="0"/>
            <a:t>Панинским</a:t>
          </a:r>
          <a:r>
            <a:rPr lang="ru-RU" sz="1800" b="0" i="0" kern="1200" baseline="0" dirty="0" smtClean="0"/>
            <a:t>. </a:t>
          </a:r>
          <a:endParaRPr lang="ru-RU" sz="1800" kern="1200" dirty="0"/>
        </a:p>
      </dsp:txBody>
      <dsp:txXfrm>
        <a:off x="76077" y="148080"/>
        <a:ext cx="6708369" cy="14062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1E0D-2889-49B2-BDE4-A38F416649FE}">
      <dsp:nvSpPr>
        <dsp:cNvPr id="0" name=""/>
        <dsp:cNvSpPr/>
      </dsp:nvSpPr>
      <dsp:spPr>
        <a:xfrm>
          <a:off x="435845" y="187738"/>
          <a:ext cx="7769269" cy="70629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Распоряжение администрации Аннинского муниципального района от 15.12.2016г. №401-р «О разработке проекта стратегии социально-экономического развития Аннинского муниципального района Воронежской области не период до 2035 года».</a:t>
          </a:r>
          <a:endParaRPr lang="ru-RU" sz="1400" kern="1200" dirty="0"/>
        </a:p>
      </dsp:txBody>
      <dsp:txXfrm>
        <a:off x="435845" y="187738"/>
        <a:ext cx="7769269" cy="706297"/>
      </dsp:txXfrm>
    </dsp:sp>
    <dsp:sp modelId="{30E59B85-D7C8-45B7-9B82-02245241CFC3}">
      <dsp:nvSpPr>
        <dsp:cNvPr id="0" name=""/>
        <dsp:cNvSpPr/>
      </dsp:nvSpPr>
      <dsp:spPr>
        <a:xfrm>
          <a:off x="435845" y="894035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C593FE-5437-440E-810D-3FC3D2BAB4DD}">
      <dsp:nvSpPr>
        <dsp:cNvPr id="0" name=""/>
        <dsp:cNvSpPr/>
      </dsp:nvSpPr>
      <dsp:spPr>
        <a:xfrm>
          <a:off x="1532175" y="894035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670A76-410A-4EB2-8F03-5D30C7338CFD}">
      <dsp:nvSpPr>
        <dsp:cNvPr id="0" name=""/>
        <dsp:cNvSpPr/>
      </dsp:nvSpPr>
      <dsp:spPr>
        <a:xfrm>
          <a:off x="2628505" y="894035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1DE501-D9D2-46AE-8488-ED1EA768813E}">
      <dsp:nvSpPr>
        <dsp:cNvPr id="0" name=""/>
        <dsp:cNvSpPr/>
      </dsp:nvSpPr>
      <dsp:spPr>
        <a:xfrm>
          <a:off x="3724836" y="894035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D1E9E3-F220-4A23-92E6-D4B320CDFA49}">
      <dsp:nvSpPr>
        <dsp:cNvPr id="0" name=""/>
        <dsp:cNvSpPr/>
      </dsp:nvSpPr>
      <dsp:spPr>
        <a:xfrm>
          <a:off x="4821166" y="894035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2B682F-73B7-458B-A61E-B141448D5BA4}">
      <dsp:nvSpPr>
        <dsp:cNvPr id="0" name=""/>
        <dsp:cNvSpPr/>
      </dsp:nvSpPr>
      <dsp:spPr>
        <a:xfrm>
          <a:off x="5917496" y="894035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EA4320-50A6-4918-A3C2-A28C5DB4E434}">
      <dsp:nvSpPr>
        <dsp:cNvPr id="0" name=""/>
        <dsp:cNvSpPr/>
      </dsp:nvSpPr>
      <dsp:spPr>
        <a:xfrm>
          <a:off x="7013826" y="894035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42F51E-1E6F-4988-88F0-2AA81A764483}">
      <dsp:nvSpPr>
        <dsp:cNvPr id="0" name=""/>
        <dsp:cNvSpPr/>
      </dsp:nvSpPr>
      <dsp:spPr>
        <a:xfrm>
          <a:off x="435845" y="1170276"/>
          <a:ext cx="7769269" cy="70629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Распоряжение администрации Аннинского муниципального района от 21.12.2016г. №408-р «О составе рабочей группы по разработке Стратегии социально-экономического развития Аннинского муниципального района Воронежской области на период до 2035 года».</a:t>
          </a:r>
          <a:endParaRPr lang="ru-RU" sz="1400" kern="1200" dirty="0"/>
        </a:p>
      </dsp:txBody>
      <dsp:txXfrm>
        <a:off x="435845" y="1170276"/>
        <a:ext cx="7769269" cy="706297"/>
      </dsp:txXfrm>
    </dsp:sp>
    <dsp:sp modelId="{5C508368-2880-4CB9-8E8D-430A6889C75B}">
      <dsp:nvSpPr>
        <dsp:cNvPr id="0" name=""/>
        <dsp:cNvSpPr/>
      </dsp:nvSpPr>
      <dsp:spPr>
        <a:xfrm>
          <a:off x="435845" y="1876573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702887-B0B5-4474-A7E4-7AE9BD2E74F3}">
      <dsp:nvSpPr>
        <dsp:cNvPr id="0" name=""/>
        <dsp:cNvSpPr/>
      </dsp:nvSpPr>
      <dsp:spPr>
        <a:xfrm>
          <a:off x="1532175" y="1876573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5E9046-6B84-466B-BB0E-A92A78683F73}">
      <dsp:nvSpPr>
        <dsp:cNvPr id="0" name=""/>
        <dsp:cNvSpPr/>
      </dsp:nvSpPr>
      <dsp:spPr>
        <a:xfrm>
          <a:off x="2628505" y="1876573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C3FEEB-F51D-41D0-ACFD-E5B340D7DA48}">
      <dsp:nvSpPr>
        <dsp:cNvPr id="0" name=""/>
        <dsp:cNvSpPr/>
      </dsp:nvSpPr>
      <dsp:spPr>
        <a:xfrm>
          <a:off x="3724836" y="1876573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893D96-725C-4F8A-B88E-C1C51461095A}">
      <dsp:nvSpPr>
        <dsp:cNvPr id="0" name=""/>
        <dsp:cNvSpPr/>
      </dsp:nvSpPr>
      <dsp:spPr>
        <a:xfrm>
          <a:off x="4821166" y="1876573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82C88D-7530-423F-974D-BFD64F45498C}">
      <dsp:nvSpPr>
        <dsp:cNvPr id="0" name=""/>
        <dsp:cNvSpPr/>
      </dsp:nvSpPr>
      <dsp:spPr>
        <a:xfrm>
          <a:off x="5917496" y="1876573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CE4F0C-12A3-41F7-BB8F-6804CD7875AA}">
      <dsp:nvSpPr>
        <dsp:cNvPr id="0" name=""/>
        <dsp:cNvSpPr/>
      </dsp:nvSpPr>
      <dsp:spPr>
        <a:xfrm>
          <a:off x="7013826" y="1876573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CDEE01-D0FD-4CCD-A878-71C315EA9F9F}">
      <dsp:nvSpPr>
        <dsp:cNvPr id="0" name=""/>
        <dsp:cNvSpPr/>
      </dsp:nvSpPr>
      <dsp:spPr>
        <a:xfrm>
          <a:off x="435845" y="2152814"/>
          <a:ext cx="7769269" cy="70629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План разработки Стратегии социально-экономического развития Аннинского муниципального района Воронежской области на период до 2035 года, утвержден 23 декабря 2016 года.</a:t>
          </a:r>
          <a:endParaRPr lang="ru-RU" sz="1400" kern="1200" dirty="0"/>
        </a:p>
      </dsp:txBody>
      <dsp:txXfrm>
        <a:off x="435845" y="2152814"/>
        <a:ext cx="7769269" cy="706297"/>
      </dsp:txXfrm>
    </dsp:sp>
    <dsp:sp modelId="{A6BD35D2-08BB-4CCB-9D06-19810A0D8A6E}">
      <dsp:nvSpPr>
        <dsp:cNvPr id="0" name=""/>
        <dsp:cNvSpPr/>
      </dsp:nvSpPr>
      <dsp:spPr>
        <a:xfrm>
          <a:off x="435845" y="2859111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BC07FA-AA1D-4CD5-9BA8-A40105BDDDE2}">
      <dsp:nvSpPr>
        <dsp:cNvPr id="0" name=""/>
        <dsp:cNvSpPr/>
      </dsp:nvSpPr>
      <dsp:spPr>
        <a:xfrm>
          <a:off x="1532175" y="2859111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D85B67-7DB1-4B8C-86D8-49F031DDF2FA}">
      <dsp:nvSpPr>
        <dsp:cNvPr id="0" name=""/>
        <dsp:cNvSpPr/>
      </dsp:nvSpPr>
      <dsp:spPr>
        <a:xfrm>
          <a:off x="2628505" y="2859111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671946-774D-442A-8271-CA0F71F11FB6}">
      <dsp:nvSpPr>
        <dsp:cNvPr id="0" name=""/>
        <dsp:cNvSpPr/>
      </dsp:nvSpPr>
      <dsp:spPr>
        <a:xfrm>
          <a:off x="3724836" y="2859111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582586-35E1-49D7-83AF-80772CD90A6F}">
      <dsp:nvSpPr>
        <dsp:cNvPr id="0" name=""/>
        <dsp:cNvSpPr/>
      </dsp:nvSpPr>
      <dsp:spPr>
        <a:xfrm>
          <a:off x="4821166" y="2859111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AD6279-F543-4222-A95D-372A2440B30C}">
      <dsp:nvSpPr>
        <dsp:cNvPr id="0" name=""/>
        <dsp:cNvSpPr/>
      </dsp:nvSpPr>
      <dsp:spPr>
        <a:xfrm>
          <a:off x="5917496" y="2859111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898A3E-6063-4531-B05F-D6EDDE71D5A4}">
      <dsp:nvSpPr>
        <dsp:cNvPr id="0" name=""/>
        <dsp:cNvSpPr/>
      </dsp:nvSpPr>
      <dsp:spPr>
        <a:xfrm>
          <a:off x="7013826" y="2859111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295D34-BC44-4D0B-848B-B46688A82877}">
      <dsp:nvSpPr>
        <dsp:cNvPr id="0" name=""/>
        <dsp:cNvSpPr/>
      </dsp:nvSpPr>
      <dsp:spPr>
        <a:xfrm>
          <a:off x="435845" y="3135352"/>
          <a:ext cx="7769269" cy="70629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План подготовки документов стратегического планирования в рамках Федерального закона №172-ФЗ от 28.06.2014г. «О стратегическом планировании в Российской Федерации» на 2017-2018гг.», утвержден 23 декабря 2016 года.</a:t>
          </a:r>
          <a:endParaRPr lang="ru-RU" sz="1400" kern="1200"/>
        </a:p>
      </dsp:txBody>
      <dsp:txXfrm>
        <a:off x="435845" y="3135352"/>
        <a:ext cx="7769269" cy="706297"/>
      </dsp:txXfrm>
    </dsp:sp>
    <dsp:sp modelId="{E566F078-072E-4231-BD7C-4619C5AB0073}">
      <dsp:nvSpPr>
        <dsp:cNvPr id="0" name=""/>
        <dsp:cNvSpPr/>
      </dsp:nvSpPr>
      <dsp:spPr>
        <a:xfrm>
          <a:off x="435845" y="3841649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5EB80E-1AF2-455B-8F5C-599D01A3A4BE}">
      <dsp:nvSpPr>
        <dsp:cNvPr id="0" name=""/>
        <dsp:cNvSpPr/>
      </dsp:nvSpPr>
      <dsp:spPr>
        <a:xfrm>
          <a:off x="1532175" y="3841649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B78D8D-330F-4FA0-AB11-8E9A5DB4457B}">
      <dsp:nvSpPr>
        <dsp:cNvPr id="0" name=""/>
        <dsp:cNvSpPr/>
      </dsp:nvSpPr>
      <dsp:spPr>
        <a:xfrm>
          <a:off x="2628505" y="3841649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3A7F92-2414-4786-AE73-C60BE9F4027E}">
      <dsp:nvSpPr>
        <dsp:cNvPr id="0" name=""/>
        <dsp:cNvSpPr/>
      </dsp:nvSpPr>
      <dsp:spPr>
        <a:xfrm>
          <a:off x="3724836" y="3841649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1D1AD-5351-4EA7-9B23-E0C6A12C3A03}">
      <dsp:nvSpPr>
        <dsp:cNvPr id="0" name=""/>
        <dsp:cNvSpPr/>
      </dsp:nvSpPr>
      <dsp:spPr>
        <a:xfrm>
          <a:off x="4821166" y="3841649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707BC-76DA-4F7B-92BB-010443C3EAB1}">
      <dsp:nvSpPr>
        <dsp:cNvPr id="0" name=""/>
        <dsp:cNvSpPr/>
      </dsp:nvSpPr>
      <dsp:spPr>
        <a:xfrm>
          <a:off x="5917496" y="3841649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1B3F3-BF46-4697-8670-C56837E34043}">
      <dsp:nvSpPr>
        <dsp:cNvPr id="0" name=""/>
        <dsp:cNvSpPr/>
      </dsp:nvSpPr>
      <dsp:spPr>
        <a:xfrm>
          <a:off x="7013826" y="3841649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D20EE0-E986-4712-A419-205AD03B7775}">
      <dsp:nvSpPr>
        <dsp:cNvPr id="0" name=""/>
        <dsp:cNvSpPr/>
      </dsp:nvSpPr>
      <dsp:spPr>
        <a:xfrm>
          <a:off x="435845" y="4117889"/>
          <a:ext cx="7769269" cy="70629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Протоколы заседаний рабочей группы по разработки Стратегии социально-экономического развития Аннинского муниципального района Воронежской области на период до 2035 года №1 от 25.01.2017, № 2 от 28.02.2017</a:t>
          </a:r>
          <a:endParaRPr lang="ru-RU" sz="1400" kern="1200" dirty="0"/>
        </a:p>
      </dsp:txBody>
      <dsp:txXfrm>
        <a:off x="435845" y="4117889"/>
        <a:ext cx="7769269" cy="706297"/>
      </dsp:txXfrm>
    </dsp:sp>
    <dsp:sp modelId="{2D9C9C20-ABBC-4C79-B9E3-3FAE9D710AD6}">
      <dsp:nvSpPr>
        <dsp:cNvPr id="0" name=""/>
        <dsp:cNvSpPr/>
      </dsp:nvSpPr>
      <dsp:spPr>
        <a:xfrm>
          <a:off x="435845" y="4824187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17F1F9-17BE-4243-ADCA-D486CAD827E2}">
      <dsp:nvSpPr>
        <dsp:cNvPr id="0" name=""/>
        <dsp:cNvSpPr/>
      </dsp:nvSpPr>
      <dsp:spPr>
        <a:xfrm>
          <a:off x="1532175" y="4824187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B232F7-AE94-4169-A5B2-BB2C2D31A975}">
      <dsp:nvSpPr>
        <dsp:cNvPr id="0" name=""/>
        <dsp:cNvSpPr/>
      </dsp:nvSpPr>
      <dsp:spPr>
        <a:xfrm>
          <a:off x="2628505" y="4824187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9C6D3C-0EBE-438A-86C7-AD562E952329}">
      <dsp:nvSpPr>
        <dsp:cNvPr id="0" name=""/>
        <dsp:cNvSpPr/>
      </dsp:nvSpPr>
      <dsp:spPr>
        <a:xfrm>
          <a:off x="3724836" y="4824187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D6AAFF-7632-409C-8C90-CADA6096C228}">
      <dsp:nvSpPr>
        <dsp:cNvPr id="0" name=""/>
        <dsp:cNvSpPr/>
      </dsp:nvSpPr>
      <dsp:spPr>
        <a:xfrm>
          <a:off x="4821166" y="4824187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4E9029-2BCD-4F22-925B-C7C44629660D}">
      <dsp:nvSpPr>
        <dsp:cNvPr id="0" name=""/>
        <dsp:cNvSpPr/>
      </dsp:nvSpPr>
      <dsp:spPr>
        <a:xfrm>
          <a:off x="5917496" y="4824187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FE57EA-91E2-45A9-8A85-EF751EE45502}">
      <dsp:nvSpPr>
        <dsp:cNvPr id="0" name=""/>
        <dsp:cNvSpPr/>
      </dsp:nvSpPr>
      <dsp:spPr>
        <a:xfrm>
          <a:off x="7013826" y="4824187"/>
          <a:ext cx="1035902" cy="17265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B2199-B247-4E67-BDFA-F26B628C3238}">
      <dsp:nvSpPr>
        <dsp:cNvPr id="0" name=""/>
        <dsp:cNvSpPr/>
      </dsp:nvSpPr>
      <dsp:spPr>
        <a:xfrm>
          <a:off x="0" y="0"/>
          <a:ext cx="8568952" cy="7862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Увеличить собственные доходы бюджета района за счет развития сельского хозяйства, промышленности, предпринимательства</a:t>
          </a:r>
          <a:endParaRPr lang="ru-RU" sz="1800" b="1" kern="1200" dirty="0"/>
        </a:p>
      </dsp:txBody>
      <dsp:txXfrm>
        <a:off x="38381" y="38381"/>
        <a:ext cx="8492190" cy="7094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A840D-9F34-4058-AB73-6D0DF741BAA9}">
      <dsp:nvSpPr>
        <dsp:cNvPr id="0" name=""/>
        <dsp:cNvSpPr/>
      </dsp:nvSpPr>
      <dsp:spPr>
        <a:xfrm>
          <a:off x="0" y="812"/>
          <a:ext cx="8712968" cy="112393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alpha val="9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Содействовать эффективному функционированию и развитию предприятий агропромышленного комплекса (АПК) на основе кластерной политики обеспечивающей формирование цепочки предприятий замкнутого цикла «производство-переработка-сбыт»</a:t>
          </a:r>
          <a:endParaRPr lang="ru-RU" sz="1900" b="1" kern="1200" dirty="0"/>
        </a:p>
      </dsp:txBody>
      <dsp:txXfrm>
        <a:off x="54866" y="55678"/>
        <a:ext cx="8603236" cy="10141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171B0-7B9F-44DA-92B8-2DA58BC1B79B}">
      <dsp:nvSpPr>
        <dsp:cNvPr id="0" name=""/>
        <dsp:cNvSpPr/>
      </dsp:nvSpPr>
      <dsp:spPr>
        <a:xfrm>
          <a:off x="0" y="0"/>
          <a:ext cx="8820471" cy="64569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alpha val="9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Стимулировать развитие малого и среднего предпринимательства и организации новых рабочих мест</a:t>
          </a:r>
          <a:endParaRPr lang="ru-RU" sz="1900" b="1" kern="1200" dirty="0"/>
        </a:p>
      </dsp:txBody>
      <dsp:txXfrm>
        <a:off x="31520" y="31520"/>
        <a:ext cx="8757431" cy="58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212F1-BABD-41E5-95DD-789E5F24C4A5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F78CA-0BD8-4AEF-A1D6-607937111B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60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78CA-0BD8-4AEF-A1D6-607937111B3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524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78CA-0BD8-4AEF-A1D6-607937111B3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479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194F69-601C-488B-BA79-2AA2DE3BBF7F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0A9030-A11B-4C99-AF55-4CFFB06587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Data" Target="../diagrams/data11.xml"/><Relationship Id="rId7" Type="http://schemas.openxmlformats.org/officeDocument/2006/relationships/diagramData" Target="../diagrams/data12.xml"/><Relationship Id="rId12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Colors" Target="../diagrams/colors11.xml"/><Relationship Id="rId11" Type="http://schemas.microsoft.com/office/2007/relationships/diagramDrawing" Target="../diagrams/drawing11.xml"/><Relationship Id="rId5" Type="http://schemas.openxmlformats.org/officeDocument/2006/relationships/diagramQuickStyle" Target="../diagrams/quickStyle11.xml"/><Relationship Id="rId10" Type="http://schemas.openxmlformats.org/officeDocument/2006/relationships/diagramColors" Target="../diagrams/colors12.xml"/><Relationship Id="rId4" Type="http://schemas.openxmlformats.org/officeDocument/2006/relationships/diagramLayout" Target="../diagrams/layout11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Data" Target="../diagrams/data3.xml"/><Relationship Id="rId18" Type="http://schemas.openxmlformats.org/officeDocument/2006/relationships/diagramLayout" Target="../diagrams/layout4.xml"/><Relationship Id="rId3" Type="http://schemas.openxmlformats.org/officeDocument/2006/relationships/notesSlide" Target="../notesSlides/notesSlide1.xml"/><Relationship Id="rId21" Type="http://schemas.openxmlformats.org/officeDocument/2006/relationships/diagramData" Target="../diagrams/data5.xml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17" Type="http://schemas.openxmlformats.org/officeDocument/2006/relationships/diagramData" Target="../diagrams/data4.xml"/><Relationship Id="rId33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3.xml"/><Relationship Id="rId20" Type="http://schemas.openxmlformats.org/officeDocument/2006/relationships/diagramColors" Target="../diagrams/colors4.xml"/><Relationship Id="rId29" Type="http://schemas.microsoft.com/office/2007/relationships/diagramDrawing" Target="../diagrams/drawing5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24" Type="http://schemas.openxmlformats.org/officeDocument/2006/relationships/diagramColors" Target="../diagrams/colors5.xml"/><Relationship Id="rId32" Type="http://schemas.microsoft.com/office/2007/relationships/diagramDrawing" Target="../diagrams/drawing1.xml"/><Relationship Id="rId5" Type="http://schemas.openxmlformats.org/officeDocument/2006/relationships/diagramData" Target="../diagrams/data1.xml"/><Relationship Id="rId15" Type="http://schemas.openxmlformats.org/officeDocument/2006/relationships/diagramQuickStyle" Target="../diagrams/quickStyle3.xml"/><Relationship Id="rId23" Type="http://schemas.openxmlformats.org/officeDocument/2006/relationships/diagramQuickStyle" Target="../diagrams/quickStyle5.xml"/><Relationship Id="rId10" Type="http://schemas.openxmlformats.org/officeDocument/2006/relationships/diagramLayout" Target="../diagrams/layout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openxmlformats.org/officeDocument/2006/relationships/diagramData" Target="../diagrams/data2.xml"/><Relationship Id="rId14" Type="http://schemas.openxmlformats.org/officeDocument/2006/relationships/diagramLayout" Target="../diagrams/layout3.xml"/><Relationship Id="rId22" Type="http://schemas.openxmlformats.org/officeDocument/2006/relationships/diagramLayout" Target="../diagrams/layout5.xml"/><Relationship Id="rId30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microsoft.com/office/2007/relationships/diagramDrawing" Target="../diagrams/drawing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8.xml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microsoft.com/office/2007/relationships/diagramDrawing" Target="../diagrams/drawing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diagramData" Target="../diagrams/data10.xml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microsoft.com/office/2007/relationships/diagramDrawing" Target="../diagrams/drawing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2980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Стратегия социально-экономического развития Аннинского района на период до 2035 года</a:t>
            </a:r>
            <a:endParaRPr lang="ru-RU" dirty="0"/>
          </a:p>
        </p:txBody>
      </p:sp>
      <p:pic>
        <p:nvPicPr>
          <p:cNvPr id="1026" name="Picture 2" descr="C:\Users\PycLAN\Desktop\Coat_of_Arms_of_Anna_rayon_(Voronezh_oblast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7288" y="4997450"/>
            <a:ext cx="952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0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755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en-US" dirty="0" smtClean="0"/>
              <a:t>SWOT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764704"/>
            <a:ext cx="6400800" cy="5509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и угрозы</a:t>
            </a:r>
            <a:endParaRPr lang="ru-RU" b="1" i="1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9039160"/>
              </p:ext>
            </p:extLst>
          </p:nvPr>
        </p:nvGraphicFramePr>
        <p:xfrm>
          <a:off x="323528" y="1340768"/>
          <a:ext cx="8640961" cy="5393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33"/>
                <a:gridCol w="3970297"/>
                <a:gridCol w="222633"/>
                <a:gridCol w="4225398"/>
              </a:tblGrid>
              <a:tr h="29299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effectLst/>
                          <a:latin typeface="+mn-lt"/>
                        </a:rPr>
                        <a:t>Возможности</a:t>
                      </a:r>
                      <a:endParaRPr lang="ru-RU" sz="17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72" marR="6607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effectLst/>
                          <a:latin typeface="+mn-lt"/>
                        </a:rPr>
                        <a:t>Угрозы</a:t>
                      </a:r>
                      <a:endParaRPr lang="ru-RU" sz="17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72" marR="6607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</a:t>
                      </a:r>
                      <a:r>
                        <a:rPr kumimoji="0"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ТОСов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Ухудшение результатов животноводства в связи с эпидемиями</a:t>
                      </a:r>
                    </a:p>
                  </a:txBody>
                  <a:tcPr marL="66040" marR="66040" marT="9525" marB="0" anchor="ctr"/>
                </a:tc>
              </a:tr>
              <a:tr h="82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эффективности производства за счет применения инновационных технологий</a:t>
                      </a:r>
                    </a:p>
                  </a:txBody>
                  <a:tcPr marL="66040" marR="6604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Зарастание и заиливание рек</a:t>
                      </a:r>
                    </a:p>
                  </a:txBody>
                  <a:tcPr marL="66040" marR="66040" marT="9525" marB="0" anchor="ctr"/>
                </a:tc>
              </a:tr>
              <a:tr h="82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3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Имеются свободные </a:t>
                      </a:r>
                      <a:r>
                        <a:rPr kumimoji="0"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электроресурсы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Уменьшение доходной части бюджета в связи с уменьшением объемов внешних дотаций</a:t>
                      </a:r>
                    </a:p>
                  </a:txBody>
                  <a:tcPr marL="66040" marR="66040" marT="9525" marB="0" anchor="ctr"/>
                </a:tc>
              </a:tr>
              <a:tr h="82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инвестиционно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привлекательных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участков, находящихся в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муниципальной собственности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4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числа льготных и малообеспеченных граждан</a:t>
                      </a:r>
                    </a:p>
                  </a:txBody>
                  <a:tcPr marL="66040" marR="66040" marT="9525" marB="0" anchor="ctr"/>
                </a:tc>
              </a:tr>
              <a:tr h="551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5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Развитие строительной отрасли района</a:t>
                      </a:r>
                    </a:p>
                  </a:txBody>
                  <a:tcPr marL="66040" marR="6604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5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Отток экономически активного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населения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9525" marB="0" anchor="ctr"/>
                </a:tc>
              </a:tr>
              <a:tr h="82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6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состояния речных ресурсов за счет привлечения частных инвесторов</a:t>
                      </a:r>
                    </a:p>
                  </a:txBody>
                  <a:tcPr marL="66040" marR="6604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6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рентабельности предприятий АПК по причине невысоких цен на продукцию сельского хозяйства</a:t>
                      </a:r>
                    </a:p>
                  </a:txBody>
                  <a:tcPr marL="66040" marR="66040" marT="9525" marB="0" anchor="ctr"/>
                </a:tc>
              </a:tr>
              <a:tr h="551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7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туристической привлекательности района</a:t>
                      </a:r>
                    </a:p>
                  </a:txBody>
                  <a:tcPr marL="66040" marR="6604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7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72" marR="66072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Загрязнение почв твердыми бытовыми отходами</a:t>
                      </a:r>
                    </a:p>
                  </a:txBody>
                  <a:tcPr marL="66040" marR="660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64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29614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Ключевые проблемы развития муниципального района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Изношенность коммунальной инфраструктуры</a:t>
            </a:r>
          </a:p>
          <a:p>
            <a:r>
              <a:rPr lang="ru-RU" sz="2400" dirty="0" smtClean="0"/>
              <a:t>Проблемы с водоснабжением и качеством воды</a:t>
            </a:r>
          </a:p>
          <a:p>
            <a:r>
              <a:rPr lang="ru-RU" sz="2400" dirty="0" smtClean="0"/>
              <a:t>Отсутствие локальных очистных сооружений промышленных предприятий</a:t>
            </a:r>
          </a:p>
          <a:p>
            <a:r>
              <a:rPr lang="ru-RU" sz="2400" dirty="0" smtClean="0"/>
              <a:t>Кадровая обеспеченность системы здравоохранения, а также оснащение ее современным медицинским оборудованием</a:t>
            </a:r>
          </a:p>
          <a:p>
            <a:r>
              <a:rPr lang="ru-RU" sz="2400" dirty="0" smtClean="0"/>
              <a:t>Большое количество социальных объектов, требующих капитального ремонта и реконструкции и улучшение материально-технической базы</a:t>
            </a:r>
          </a:p>
          <a:p>
            <a:r>
              <a:rPr lang="ru-RU" sz="2400" dirty="0" smtClean="0"/>
              <a:t>Нехватка жилья эконом-класса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59568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35902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Конкурентные преимущества муниципального района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Autofit/>
          </a:bodyPr>
          <a:lstStyle/>
          <a:p>
            <a:r>
              <a:rPr lang="ru-RU" sz="2800" dirty="0"/>
              <a:t>Относительная близость к экономическим центрам России</a:t>
            </a:r>
          </a:p>
          <a:p>
            <a:r>
              <a:rPr lang="ru-RU" sz="2800" dirty="0"/>
              <a:t>Высокий природно-ресурсный  потенциал: наличие залежей природных ископаемых (отложение песчано-каолиновой толщи, суглинка; богатые рекреационные ресурсы)</a:t>
            </a:r>
          </a:p>
          <a:p>
            <a:r>
              <a:rPr lang="ru-RU" sz="2800" dirty="0" smtClean="0"/>
              <a:t>Многоотраслевая </a:t>
            </a:r>
            <a:r>
              <a:rPr lang="ru-RU" sz="2800" dirty="0"/>
              <a:t>структура </a:t>
            </a:r>
            <a:r>
              <a:rPr lang="ru-RU" sz="2800" dirty="0" smtClean="0"/>
              <a:t>экономики</a:t>
            </a:r>
          </a:p>
          <a:p>
            <a:r>
              <a:rPr lang="ru-RU" sz="2800" dirty="0"/>
              <a:t>Богатый кадровый потенциал</a:t>
            </a:r>
          </a:p>
          <a:p>
            <a:r>
              <a:rPr lang="ru-RU" sz="2800" dirty="0"/>
              <a:t>Высокий уровень предпринимательской активности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201518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35902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Миссия, генеральная цель и приоритеты социально-экономического развития </a:t>
            </a:r>
            <a:r>
              <a:rPr lang="ru-RU" sz="2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Аннинского муниципального образования на </a:t>
            </a:r>
            <a:r>
              <a:rPr lang="ru-RU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период до 2035 года</a:t>
            </a: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0852855"/>
              </p:ext>
            </p:extLst>
          </p:nvPr>
        </p:nvGraphicFramePr>
        <p:xfrm>
          <a:off x="323528" y="1628800"/>
          <a:ext cx="856895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20739242"/>
              </p:ext>
            </p:extLst>
          </p:nvPr>
        </p:nvGraphicFramePr>
        <p:xfrm>
          <a:off x="107504" y="5013176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54211" y="4293096"/>
            <a:ext cx="60912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СТРАТЕГИЧЕКИЕ ПРИОРИТЕТЫ 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31840" y="5011437"/>
            <a:ext cx="2880320" cy="1439465"/>
            <a:chOff x="0" y="692"/>
            <a:chExt cx="2880320" cy="143946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692"/>
              <a:ext cx="2880320" cy="143946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70269" y="70961"/>
              <a:ext cx="2739782" cy="1298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/>
                <a:t>Обеспечение экономического роста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156176" y="4979445"/>
            <a:ext cx="2880320" cy="1439465"/>
            <a:chOff x="0" y="692"/>
            <a:chExt cx="2880320" cy="1439465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692"/>
              <a:ext cx="2880320" cy="143946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70269" y="70961"/>
              <a:ext cx="2739782" cy="1298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Сохранение окружающей среды и обеспечение экологической безопасности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87427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22413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Аннинский район – </a:t>
            </a:r>
            <a:r>
              <a:rPr lang="ru-RU" sz="4400" b="1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ЖИТница</a:t>
            </a:r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 области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1723131"/>
              </p:ext>
            </p:extLst>
          </p:nvPr>
        </p:nvGraphicFramePr>
        <p:xfrm>
          <a:off x="251519" y="1798194"/>
          <a:ext cx="8640961" cy="4475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3"/>
                <a:gridCol w="2088232"/>
                <a:gridCol w="4464496"/>
              </a:tblGrid>
              <a:tr h="63550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Стратегические приоритеты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Стратегическая цель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</a:tr>
              <a:tr h="282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Повышение качества среды для деятельности человека</a:t>
                      </a:r>
                      <a:endParaRPr lang="ru-RU" sz="1800" dirty="0"/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Повышение </a:t>
                      </a:r>
                      <a:r>
                        <a:rPr lang="ru-RU" sz="1800" dirty="0">
                          <a:effectLst/>
                        </a:rPr>
                        <a:t>качества среды проживания за счёт </a:t>
                      </a:r>
                      <a:r>
                        <a:rPr lang="ru-RU" sz="1800" dirty="0" smtClean="0">
                          <a:effectLst/>
                        </a:rPr>
                        <a:t>повышения уровня жизни, </a:t>
                      </a:r>
                      <a:r>
                        <a:rPr lang="ru-RU" sz="1800" dirty="0">
                          <a:effectLst/>
                        </a:rPr>
                        <a:t>развития социальной сферы и обеспечения социальной стабильности муниципального района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Повышение </a:t>
                      </a:r>
                      <a:r>
                        <a:rPr lang="ru-RU" sz="1800" dirty="0">
                          <a:effectLst/>
                        </a:rPr>
                        <a:t>рождаемости, снижение смертности, рост продолжительности жизни населения;  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Сокращение </a:t>
                      </a:r>
                      <a:r>
                        <a:rPr lang="ru-RU" sz="1800" dirty="0">
                          <a:effectLst/>
                        </a:rPr>
                        <a:t>миграционного оттока трудоспособного населения;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Создание </a:t>
                      </a:r>
                      <a:r>
                        <a:rPr lang="ru-RU" sz="1800" dirty="0">
                          <a:effectLst/>
                        </a:rPr>
                        <a:t>новых рабочих мест;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Привлечение </a:t>
                      </a:r>
                      <a:r>
                        <a:rPr lang="ru-RU" sz="1800" dirty="0">
                          <a:effectLst/>
                        </a:rPr>
                        <a:t>высококвалифицированных кадров в области </a:t>
                      </a:r>
                      <a:r>
                        <a:rPr lang="ru-RU" sz="1800" dirty="0" smtClean="0">
                          <a:effectLst/>
                        </a:rPr>
                        <a:t>здравоохранения;</a:t>
                      </a:r>
                      <a:endParaRPr lang="ru-RU" sz="1800" dirty="0">
                        <a:effectLst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Обеспечение </a:t>
                      </a:r>
                      <a:r>
                        <a:rPr lang="ru-RU" sz="1800" dirty="0">
                          <a:effectLst/>
                        </a:rPr>
                        <a:t>населения доступным </a:t>
                      </a:r>
                      <a:r>
                        <a:rPr lang="ru-RU" sz="1800" dirty="0" smtClean="0">
                          <a:effectLst/>
                        </a:rPr>
                        <a:t>жильем;</a:t>
                      </a:r>
                      <a:endParaRPr lang="ru-RU" sz="1800" dirty="0">
                        <a:effectLst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Снижение </a:t>
                      </a:r>
                      <a:r>
                        <a:rPr lang="ru-RU" sz="1800" dirty="0">
                          <a:effectLst/>
                        </a:rPr>
                        <a:t>расходов бюджета на поддержку льготных и малообеспеченных категорий </a:t>
                      </a:r>
                      <a:r>
                        <a:rPr lang="ru-RU" sz="1800" dirty="0" smtClean="0">
                          <a:effectLst/>
                        </a:rPr>
                        <a:t>граждан</a:t>
                      </a:r>
                      <a:endParaRPr lang="ru-RU" sz="1800" dirty="0">
                        <a:effectLst/>
                      </a:endParaRPr>
                    </a:p>
                  </a:txBody>
                  <a:tcPr marL="54488" marR="5448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064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2058306"/>
              </p:ext>
            </p:extLst>
          </p:nvPr>
        </p:nvGraphicFramePr>
        <p:xfrm>
          <a:off x="251520" y="260648"/>
          <a:ext cx="8640961" cy="324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3"/>
                <a:gridCol w="2088232"/>
                <a:gridCol w="4464496"/>
              </a:tblGrid>
              <a:tr h="56016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Стратегические приоритеты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Стратегическая цель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Задачи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</a:tr>
              <a:tr h="260819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Обеспечение экономического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роста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Реализация инвестиционного потенциала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муниципального района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spc="-20" dirty="0" smtClean="0">
                          <a:effectLst/>
                          <a:latin typeface="+mn-lt"/>
                        </a:rPr>
                        <a:t>Развитие </a:t>
                      </a:r>
                      <a:r>
                        <a:rPr lang="ru-RU" sz="1600" spc="-20" dirty="0">
                          <a:effectLst/>
                          <a:latin typeface="+mn-lt"/>
                        </a:rPr>
                        <a:t>глубокой переработки </a:t>
                      </a:r>
                      <a:r>
                        <a:rPr lang="ru-RU" sz="1600" spc="-20" dirty="0" smtClean="0">
                          <a:effectLst/>
                          <a:latin typeface="+mn-lt"/>
                        </a:rPr>
                        <a:t>зерна;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spc="-20" dirty="0" smtClean="0">
                          <a:effectLst/>
                          <a:latin typeface="+mn-lt"/>
                        </a:rPr>
                        <a:t>Строительство животноводческого</a:t>
                      </a:r>
                      <a:r>
                        <a:rPr lang="ru-RU" sz="1600" spc="-20" baseline="0" dirty="0" smtClean="0">
                          <a:effectLst/>
                          <a:latin typeface="+mn-lt"/>
                        </a:rPr>
                        <a:t> комплекса для крупного рогатого скота;</a:t>
                      </a:r>
                      <a:endParaRPr lang="ru-RU" sz="1600" spc="-20" dirty="0" smtClean="0">
                        <a:effectLst/>
                        <a:latin typeface="+mn-lt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spc="-20" dirty="0" smtClean="0">
                          <a:effectLst/>
                          <a:latin typeface="+mn-lt"/>
                        </a:rPr>
                        <a:t>Строительство </a:t>
                      </a:r>
                      <a:r>
                        <a:rPr lang="ru-RU" sz="1600" spc="-20" dirty="0">
                          <a:effectLst/>
                          <a:latin typeface="+mn-lt"/>
                        </a:rPr>
                        <a:t>кирпичного </a:t>
                      </a:r>
                      <a:r>
                        <a:rPr lang="ru-RU" sz="1600" spc="-20" dirty="0" smtClean="0">
                          <a:effectLst/>
                          <a:latin typeface="+mn-lt"/>
                        </a:rPr>
                        <a:t>завода;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spc="-20" dirty="0" smtClean="0">
                          <a:effectLst/>
                          <a:latin typeface="+mn-lt"/>
                        </a:rPr>
                        <a:t>Повышение </a:t>
                      </a:r>
                      <a:r>
                        <a:rPr lang="ru-RU" sz="1600" spc="-20" dirty="0">
                          <a:effectLst/>
                          <a:latin typeface="+mn-lt"/>
                        </a:rPr>
                        <a:t>эффективности </a:t>
                      </a:r>
                      <a:r>
                        <a:rPr lang="ru-RU" sz="1600" spc="-20" dirty="0" smtClean="0">
                          <a:effectLst/>
                          <a:latin typeface="+mn-lt"/>
                        </a:rPr>
                        <a:t>производства сельскохозяйственной продукции;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Обеспечение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улучшения инвестиционного климата и повышение качества привлеченных инвестиционных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ресурсов;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Обеспечение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развития малого и среднего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предпринимательства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59641722"/>
              </p:ext>
            </p:extLst>
          </p:nvPr>
        </p:nvGraphicFramePr>
        <p:xfrm>
          <a:off x="251520" y="3717032"/>
          <a:ext cx="8640961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3"/>
                <a:gridCol w="2088232"/>
                <a:gridCol w="4464496"/>
              </a:tblGrid>
              <a:tr h="4442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Стратегические приоритеты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Стратегическая цель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Задачи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</a:tr>
              <a:tr h="2436030"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spc="-2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Сохранение окружающей среды и обеспечение экологической безопасности</a:t>
                      </a:r>
                      <a:endParaRPr kumimoji="0" lang="ru-RU" sz="1600" b="1" kern="1200" spc="-2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Сохранение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и бережное использование природных богатств района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88" marR="54488" marT="0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spc="-20" dirty="0" smtClean="0">
                          <a:effectLst/>
                          <a:latin typeface="+mn-lt"/>
                        </a:rPr>
                        <a:t>Применение </a:t>
                      </a:r>
                      <a:r>
                        <a:rPr lang="ru-RU" sz="1600" spc="-20" dirty="0">
                          <a:effectLst/>
                          <a:latin typeface="+mn-lt"/>
                        </a:rPr>
                        <a:t>глубокой переработки отходов </a:t>
                      </a:r>
                      <a:r>
                        <a:rPr lang="ru-RU" sz="1600" spc="-20" dirty="0" smtClean="0">
                          <a:effectLst/>
                          <a:latin typeface="+mn-lt"/>
                        </a:rPr>
                        <a:t>производства;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Строительство и модернизация систем водоснабжения населенных пунктов;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Развитие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туристических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услуг за счет более эффективного использования рекреационных ресурсов;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Формирование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системы сбора и переработки бытового мусора</a:t>
                      </a:r>
                      <a:endParaRPr lang="ru-RU" sz="1600" dirty="0" smtClean="0">
                        <a:effectLst/>
                        <a:latin typeface="+mn-lt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54488" marR="5448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3833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984" cy="173045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Ключевые инвестиционные проекты муниципального района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6447877"/>
              </p:ext>
            </p:extLst>
          </p:nvPr>
        </p:nvGraphicFramePr>
        <p:xfrm>
          <a:off x="323528" y="2204864"/>
          <a:ext cx="856895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58251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окончен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0103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" y="980728"/>
            <a:ext cx="3502273" cy="3073325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032887037"/>
              </p:ext>
            </p:extLst>
          </p:nvPr>
        </p:nvGraphicFramePr>
        <p:xfrm>
          <a:off x="2483768" y="116633"/>
          <a:ext cx="33123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3540761139"/>
              </p:ext>
            </p:extLst>
          </p:nvPr>
        </p:nvGraphicFramePr>
        <p:xfrm>
          <a:off x="3419872" y="1026602"/>
          <a:ext cx="561662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915269645"/>
              </p:ext>
            </p:extLst>
          </p:nvPr>
        </p:nvGraphicFramePr>
        <p:xfrm>
          <a:off x="5940152" y="116632"/>
          <a:ext cx="313184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426984924"/>
              </p:ext>
            </p:extLst>
          </p:nvPr>
        </p:nvGraphicFramePr>
        <p:xfrm>
          <a:off x="5796136" y="4725144"/>
          <a:ext cx="3131840" cy="1521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957791532"/>
              </p:ext>
            </p:extLst>
          </p:nvPr>
        </p:nvGraphicFramePr>
        <p:xfrm>
          <a:off x="2195736" y="2852936"/>
          <a:ext cx="6860523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0" y="4768331"/>
            <a:ext cx="5724128" cy="1612997"/>
            <a:chOff x="0" y="1972"/>
            <a:chExt cx="4572000" cy="2018319"/>
          </a:xfrm>
          <a:scene3d>
            <a:camera prst="orthographicFront"/>
            <a:lightRig rig="flat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1972"/>
              <a:ext cx="4572000" cy="20183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8526" y="100498"/>
              <a:ext cx="4374948" cy="18212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just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Аннинский район – один их наиболее успешных в социально-экономическом плане  муниципалитетов Воронежской области. Район занимает лидирующие позиции по результатам комплексной оценки уровня социально – экономического развития муниципальных районов и городских округов области.</a:t>
              </a:r>
              <a:endParaRPr lang="ru-RU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393223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9036496" cy="12687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Нормативно-правовые акты, регламентирующие порядок и организацию процесса разработки стратегии социально-экономического развития муниципального района, разработанные Аннинским муниципальным образованием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320408695"/>
              </p:ext>
            </p:extLst>
          </p:nvPr>
        </p:nvGraphicFramePr>
        <p:xfrm>
          <a:off x="251520" y="1340768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16365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9052564"/>
              </p:ext>
            </p:extLst>
          </p:nvPr>
        </p:nvGraphicFramePr>
        <p:xfrm>
          <a:off x="179512" y="3717032"/>
          <a:ext cx="8712969" cy="30099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04456"/>
                <a:gridCol w="648072"/>
                <a:gridCol w="576064"/>
                <a:gridCol w="504056"/>
                <a:gridCol w="576064"/>
                <a:gridCol w="576064"/>
                <a:gridCol w="576066"/>
                <a:gridCol w="1152127"/>
              </a:tblGrid>
              <a:tr h="417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Показатели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2011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2012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2013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2014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2015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2016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Средний темп роста, %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2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 Доля налоговых и неналоговых доходов местного бюджета (за исключением поступлений налоговых доходов по дополнительным нормативам отчислений) в общем объеме собственных доходов бюджета муниципального образования (без учета субвенций),%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40,9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37,9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49,6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50,2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83,7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66,98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114,4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474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Плановые значения индикатора по годам реализации Стратегии 2020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55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56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59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61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63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65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103,3</a:t>
                      </a:r>
                      <a:endParaRPr lang="ru-RU" sz="15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3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В среднем по МО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48,9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49,6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44,2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57,2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65,7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65,5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106,0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67855738"/>
              </p:ext>
            </p:extLst>
          </p:nvPr>
        </p:nvGraphicFramePr>
        <p:xfrm>
          <a:off x="5004048" y="1052737"/>
          <a:ext cx="3779912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375753093"/>
              </p:ext>
            </p:extLst>
          </p:nvPr>
        </p:nvGraphicFramePr>
        <p:xfrm>
          <a:off x="323528" y="188640"/>
          <a:ext cx="856895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47320013"/>
              </p:ext>
            </p:extLst>
          </p:nvPr>
        </p:nvGraphicFramePr>
        <p:xfrm>
          <a:off x="251520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741213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75476945"/>
              </p:ext>
            </p:extLst>
          </p:nvPr>
        </p:nvGraphicFramePr>
        <p:xfrm>
          <a:off x="251520" y="76671"/>
          <a:ext cx="8712968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751906"/>
              </p:ext>
            </p:extLst>
          </p:nvPr>
        </p:nvGraphicFramePr>
        <p:xfrm>
          <a:off x="251520" y="4869160"/>
          <a:ext cx="8640958" cy="17449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32448"/>
                <a:gridCol w="792088"/>
                <a:gridCol w="720080"/>
                <a:gridCol w="792088"/>
                <a:gridCol w="720080"/>
                <a:gridCol w="864096"/>
                <a:gridCol w="72007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Объем отгруженных товаров собственного производства, работ и услуг, выполненных собственными силами по виду экономической </a:t>
                      </a:r>
                      <a:r>
                        <a:rPr lang="ru-RU" sz="1400" u="none" strike="noStrike" dirty="0" smtClean="0">
                          <a:effectLst/>
                        </a:rPr>
                        <a:t>деятельности, 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Обрабатывающие производства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3412,1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3061,5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3214,5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4059,2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5767,8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6127,2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effectLst/>
                        </a:rPr>
                        <a:t>111,4</a:t>
                      </a:r>
                      <a:endParaRPr lang="en-US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effectLst/>
                        </a:rPr>
                        <a:t>96,6</a:t>
                      </a:r>
                      <a:endParaRPr lang="en-US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102,0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101,1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effectLst/>
                        </a:rPr>
                        <a:t>101,2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110,1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Итого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3523,5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3158,0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3316,4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4160,3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5869,0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6237,3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3419174"/>
              </p:ext>
            </p:extLst>
          </p:nvPr>
        </p:nvGraphicFramePr>
        <p:xfrm>
          <a:off x="179512" y="2276872"/>
          <a:ext cx="4572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73985899"/>
              </p:ext>
            </p:extLst>
          </p:nvPr>
        </p:nvGraphicFramePr>
        <p:xfrm>
          <a:off x="4687416" y="2276872"/>
          <a:ext cx="4362628" cy="229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1" y="1412776"/>
            <a:ext cx="4536505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>
                <a:ln w="11430">
                  <a:solidFill>
                    <a:srgbClr val="00B05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Урожайность в сельскохозяйственных организациях, центнеров с одного гектара посевной площади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24949" y="1535886"/>
            <a:ext cx="4572000" cy="5847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>
                <a:ln w="11430">
                  <a:solidFill>
                    <a:srgbClr val="00B05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Валовой сбор в хозяйствах населения, </a:t>
            </a:r>
            <a:endParaRPr lang="ru-RU" sz="1600" b="1" dirty="0" smtClean="0">
              <a:ln w="11430">
                <a:solidFill>
                  <a:srgbClr val="00B05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ln w="11430">
                  <a:solidFill>
                    <a:srgbClr val="00B05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</a:t>
            </a:r>
            <a:r>
              <a:rPr lang="ru-RU" sz="1600" b="1" dirty="0">
                <a:ln w="11430">
                  <a:solidFill>
                    <a:srgbClr val="00B05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центнеров</a:t>
            </a:r>
          </a:p>
        </p:txBody>
      </p:sp>
    </p:spTree>
    <p:extLst>
      <p:ext uri="{BB962C8B-B14F-4D97-AF65-F5344CB8AC3E}">
        <p14:creationId xmlns:p14="http://schemas.microsoft.com/office/powerpoint/2010/main" xmlns="" val="334426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7233839"/>
              </p:ext>
            </p:extLst>
          </p:nvPr>
        </p:nvGraphicFramePr>
        <p:xfrm>
          <a:off x="147988" y="3573016"/>
          <a:ext cx="8856988" cy="31047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24338"/>
                <a:gridCol w="780087"/>
                <a:gridCol w="780087"/>
                <a:gridCol w="780087"/>
                <a:gridCol w="780087"/>
                <a:gridCol w="780087"/>
                <a:gridCol w="780087"/>
                <a:gridCol w="1152128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Средний темп роста, 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8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Число субъектов малого и среднего предпринимательства в расчете на 10 000 человек населения</a:t>
                      </a:r>
                      <a:r>
                        <a:rPr lang="ru-RU" sz="1400" u="none" strike="noStrike" dirty="0" smtClean="0">
                          <a:effectLst/>
                        </a:rPr>
                        <a:t>, единиц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296,6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301,7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269,4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294,9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305,9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308,92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 среднем по МО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261,5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245,6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257,5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266,8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260,29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99,9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Плановые значения индикатора по годам реализации Стратегии 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349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354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357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362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368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31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>
                          <a:effectLst/>
                        </a:rPr>
                        <a:t> Доля среднесписочной численности работников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малых </a:t>
                      </a:r>
                      <a:r>
                        <a:rPr lang="ru-RU" sz="1400" u="none" strike="noStrike" kern="1200" dirty="0">
                          <a:effectLst/>
                        </a:rPr>
                        <a:t>и средних предприятий в среднесписочной численности работников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всех </a:t>
                      </a:r>
                      <a:r>
                        <a:rPr lang="ru-RU" sz="1400" u="none" strike="noStrike" kern="1200" dirty="0">
                          <a:effectLst/>
                        </a:rPr>
                        <a:t>предприятий и организаций,%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28,7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30,1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39,8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42,8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47,45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110,6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3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>
                          <a:effectLst/>
                        </a:rPr>
                        <a:t>В среднем по МО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31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31,7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effectLst/>
                        </a:rPr>
                        <a:t>33,5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31,8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32,9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33,35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effectLst/>
                        </a:rPr>
                        <a:t>101,5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8004191"/>
              </p:ext>
            </p:extLst>
          </p:nvPr>
        </p:nvGraphicFramePr>
        <p:xfrm>
          <a:off x="167432" y="836712"/>
          <a:ext cx="8856984" cy="232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541666562"/>
              </p:ext>
            </p:extLst>
          </p:nvPr>
        </p:nvGraphicFramePr>
        <p:xfrm>
          <a:off x="119584" y="116632"/>
          <a:ext cx="882047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7504" y="3140968"/>
            <a:ext cx="89169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показателей развития малого предпринимательства Аннинского МО</a:t>
            </a:r>
            <a:endParaRPr lang="ru-RU" altLang="ru-RU" b="1" cap="all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14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367203655"/>
              </p:ext>
            </p:extLst>
          </p:nvPr>
        </p:nvGraphicFramePr>
        <p:xfrm>
          <a:off x="467544" y="116632"/>
          <a:ext cx="835292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3225491"/>
              </p:ext>
            </p:extLst>
          </p:nvPr>
        </p:nvGraphicFramePr>
        <p:xfrm>
          <a:off x="86917" y="4437112"/>
          <a:ext cx="8928985" cy="22326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20987"/>
                <a:gridCol w="720080"/>
                <a:gridCol w="720080"/>
                <a:gridCol w="648072"/>
                <a:gridCol w="648072"/>
                <a:gridCol w="720080"/>
                <a:gridCol w="699487"/>
                <a:gridCol w="1152127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Показатель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Средний темп роста,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3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Плановые значения индикатора по годам реализации Стратегии 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4875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5512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5580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102,7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9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Объем инвестиций в основной капитал (за исключением бюджетных средств) в расчете на 1 жителя</a:t>
                      </a:r>
                      <a:r>
                        <a:rPr lang="ru-RU" sz="1600" u="none" strike="noStrike" dirty="0" smtClean="0">
                          <a:effectLst/>
                        </a:rPr>
                        <a:t>, 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24490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18507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19358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11451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53772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45763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113,3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20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 среднем по МО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20359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26765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24593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27160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53540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32256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7504" y="3970366"/>
            <a:ext cx="892899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14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500" b="1" cap="all" dirty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показателей развития  </a:t>
            </a:r>
            <a:r>
              <a:rPr lang="ru-RU" altLang="ru-RU" sz="15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привлечения инвестиций Аннинского МО</a:t>
            </a:r>
            <a:endParaRPr lang="ru-RU" altLang="ru-RU" sz="1500" b="1" cap="all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74963004"/>
              </p:ext>
            </p:extLst>
          </p:nvPr>
        </p:nvGraphicFramePr>
        <p:xfrm>
          <a:off x="0" y="980728"/>
          <a:ext cx="5112568" cy="30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6512451"/>
              </p:ext>
            </p:extLst>
          </p:nvPr>
        </p:nvGraphicFramePr>
        <p:xfrm>
          <a:off x="4995618" y="980728"/>
          <a:ext cx="405961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592683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3853435"/>
              </p:ext>
            </p:extLst>
          </p:nvPr>
        </p:nvGraphicFramePr>
        <p:xfrm>
          <a:off x="107504" y="692696"/>
          <a:ext cx="8856986" cy="591749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84576"/>
                <a:gridCol w="1008113"/>
                <a:gridCol w="864096"/>
                <a:gridCol w="936104"/>
                <a:gridCol w="864097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Значение показателя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Рейтинг по МО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342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Факт предыдущего года (2015)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План отчетного года (2016)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Факт отчетного года (2016)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2057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Среднегодовая численность постоянного населения муниципального образования, чел.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40 795,0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39 871,0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40 067,0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66" marR="3266" marT="3266" marB="0" anchor="ctr"/>
                </a:tc>
              </a:tr>
              <a:tr h="41151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Обеспеченность бюджета муниципального образования налоговыми и неналоговыми доходами в расчете на 10000 рублей доходов  местного бюджета, 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2057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Уровень регистрируемой безработицы в муниципальном районе,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2743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Смертность населения трудоспособного возраста на 100 тыс. человек населения соответствующего возраста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495,0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515,0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700,0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</a:tr>
              <a:tr h="2743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Расходы консолидированного бюджета муниципального района на культуру в расчете на одного жителя,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1 544,2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1 361,0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2 446,0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1371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Объем инвестиций в основной капитал в расчете на душу населения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2743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Доля протяженности освещенных частей улиц, проездов, набережных к их общей протяженности на конец отчетного года,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50,8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50,9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51,4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</a:tr>
              <a:tr h="41151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Доля налоговых поступлений от субъектов малого и среднего предпринимательства в общем объеме налоговых поступлений в бюджет муниципального образования,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480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Численность условного поголовья всех видов сельскохозяйственных животных и птицы на 100 га сельхозугодий в сельскохозяйственных организациях и крестьянских (фермерских) хозяйствах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480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Объём производства основных видов продукции животноводства в стоимостном выражении в сельскохозяйственных организациях и крестьянских (фермерских) хозяйствах на 100 га сельхозугодий (расчётный), 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528,7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574,3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838,1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  <a:tr h="480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Рост объёмов производства основных видов продукции растениеводства в стоимостном выражении в сельскохозяйственных организациях и крестьянских (фермерских) хозяйствах  (расчётный),%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107,1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87,5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104,5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>
                    <a:solidFill>
                      <a:srgbClr val="FF0000"/>
                    </a:solidFill>
                  </a:tcPr>
                </a:tc>
              </a:tr>
              <a:tr h="2743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Уровень обеспеченности дошкольными образовательными учреждениями в расчете на 100 детей дошкольного возраста,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86,8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86,8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66" marR="3266" marT="3266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-35784"/>
            <a:ext cx="8784976" cy="512456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Результаты выполнения плановых индикаторов Стратегии 2020</a:t>
            </a:r>
            <a:endParaRPr lang="ru-RU" sz="20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2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755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en-US" dirty="0" smtClean="0"/>
              <a:t>SWOT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692696"/>
            <a:ext cx="6400800" cy="550912"/>
          </a:xfrm>
        </p:spPr>
        <p:txBody>
          <a:bodyPr>
            <a:normAutofit/>
          </a:bodyPr>
          <a:lstStyle/>
          <a:p>
            <a:r>
              <a:rPr lang="ru-RU" b="1" i="1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Сильные и слабые стороны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6298997"/>
              </p:ext>
            </p:extLst>
          </p:nvPr>
        </p:nvGraphicFramePr>
        <p:xfrm>
          <a:off x="179512" y="1268760"/>
          <a:ext cx="8784977" cy="5417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4032448"/>
                <a:gridCol w="360040"/>
                <a:gridCol w="4032449"/>
              </a:tblGrid>
              <a:tr h="369529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Сильные стороны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778" marR="657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Слабые стороны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778" marR="657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Относительная близость к экономическим центрам России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Естественная и миграционная убыль населения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</a:tr>
              <a:tr h="59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Наличие разветвленной транспортной сети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Изношенность коммунальной инфраструктуры</a:t>
                      </a:r>
                    </a:p>
                  </a:txBody>
                  <a:tcPr marL="65778" marR="65778" marT="0" marB="0" anchor="ctr"/>
                </a:tc>
              </a:tr>
              <a:tr h="59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Дифференцированная структура экономики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Недостаточность обеспеченности населения жилья эконом-класса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778" marR="65778" marT="0" marB="0" anchor="ctr"/>
                </a:tc>
              </a:tr>
              <a:tr h="59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Муниципальная поддержка инвесторов и предпринимателей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Дотационный характер местного бюджета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</a:tr>
              <a:tr h="59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Богатый кадровый потенциал</a:t>
                      </a:r>
                      <a:endParaRPr lang="ru-RU" dirty="0" smtClean="0">
                        <a:effectLst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Многие </a:t>
                      </a:r>
                      <a:r>
                        <a:rPr lang="ru-RU" sz="1800" dirty="0" smtClean="0">
                          <a:effectLst/>
                        </a:rPr>
                        <a:t>социальные объекты требуют </a:t>
                      </a:r>
                      <a:r>
                        <a:rPr lang="ru-RU" sz="1800" dirty="0">
                          <a:effectLst/>
                        </a:rPr>
                        <a:t>капитального ремонта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</a:tr>
              <a:tr h="652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Наличие залежей природных ископаемых (легкоплавкие глины и суглинки)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Недостаток медицинского персонала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</a:tr>
              <a:tr h="660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Хорошая сеть объектов физкультурно-спортивной направленности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Отсутствие разделенного сбора отходов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8" marR="6577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96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1597</Words>
  <Application>Microsoft Office PowerPoint</Application>
  <PresentationFormat>Экран (4:3)</PresentationFormat>
  <Paragraphs>383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Стратегия социально-экономического развития Аннинского района на период до 2035 года</vt:lpstr>
      <vt:lpstr>Слайд 2</vt:lpstr>
      <vt:lpstr>Слайд 3</vt:lpstr>
      <vt:lpstr>Слайд 4</vt:lpstr>
      <vt:lpstr>Слайд 5</vt:lpstr>
      <vt:lpstr>Слайд 6</vt:lpstr>
      <vt:lpstr>Слайд 7</vt:lpstr>
      <vt:lpstr>Результаты выполнения плановых индикаторов Стратегии 2020</vt:lpstr>
      <vt:lpstr>Результаты SWOT-анализа</vt:lpstr>
      <vt:lpstr>Результаты SWOT-анализа</vt:lpstr>
      <vt:lpstr>Ключевые проблемы развития муниципального района</vt:lpstr>
      <vt:lpstr>Конкурентные преимущества муниципального района</vt:lpstr>
      <vt:lpstr>Миссия, генеральная цель и приоритеты социально-экономического развития Аннинского муниципального образования на период до 2035 года</vt:lpstr>
      <vt:lpstr>Аннинский район – ЖИТница области</vt:lpstr>
      <vt:lpstr>Слайд 15</vt:lpstr>
      <vt:lpstr>Ключевые инвестиционные проекты муниципального района</vt:lpstr>
      <vt:lpstr>Доклад окончен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SWOT-анализа</dc:title>
  <dc:creator>PycLAN</dc:creator>
  <cp:lastModifiedBy>Admin</cp:lastModifiedBy>
  <cp:revision>66</cp:revision>
  <dcterms:created xsi:type="dcterms:W3CDTF">2017-04-01T20:31:51Z</dcterms:created>
  <dcterms:modified xsi:type="dcterms:W3CDTF">2017-04-10T10:29:56Z</dcterms:modified>
</cp:coreProperties>
</file>